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jpg" ContentType="image/jpg"/>
  <Default Extension="png" ContentType="image/png"/>
  <Default Extension="gif" ContentType="image/gif"/>
  <Override PartName="/docProps/app.xml" ContentType="application/vnd.openxmlformats-officedocument.extended-properties+xml"/>
  <Override PartName="/ppt/theme/theme1.xml" ContentType="application/vnd.openxmlformats-officedocument.theme+xml"/>
  <Override PartName="/docProps/core.xml" ContentType="application/vnd.openxmlformats-package.core-properties+xml"/>
  <Override PartName="/ppt/slideMasters/slideMaster1.xml" ContentType="application/vnd.openxmlformats-officedocument.presentationml.slide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tableStyles.xml" ContentType="application/vnd.openxmlformats-officedocument.presentationml.tableStyles+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8288000" cy="10287000" type="screen4x3"/>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9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166F1F-CE9B-4651-A6AA-CD717754106B}"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6116CE-C4A3-4A05-B2D7-7C2E9A889C0F}" type="datetimeFigureOut">
              <a:rPr lang="en-US" smtClean="0"/>
              <a:t>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6116CE-C4A3-4A05-B2D7-7C2E9A889C0F}" type="datetimeFigureOut">
              <a:rPr lang="en-US" smtClean="0"/>
              <a:t>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6/13/2013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image" Target="../media/image19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image" Target="../media/image239.png"/><Relationship Id="rId5" Type="http://schemas.openxmlformats.org/officeDocument/2006/relationships/image" Target="../media/image2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image" Target="../media/image243.png"/><Relationship Id="rId5" Type="http://schemas.openxmlformats.org/officeDocument/2006/relationships/image" Target="../media/image2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image" Target="../media/image2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image" Target="../media/image270.png"/><Relationship Id="rId5" Type="http://schemas.openxmlformats.org/officeDocument/2006/relationships/image" Target="../media/image271.png"/><Relationship Id="rId6" Type="http://schemas.openxmlformats.org/officeDocument/2006/relationships/image" Target="../media/image2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image" Target="../media/image275.png"/><Relationship Id="rId5" Type="http://schemas.openxmlformats.org/officeDocument/2006/relationships/image" Target="../media/image276.png"/><Relationship Id="rId6" Type="http://schemas.openxmlformats.org/officeDocument/2006/relationships/image" Target="../media/image2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image" Target="../media/image2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image" Target="../media/image2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8.png"/><Relationship Id="rId3" Type="http://schemas.openxmlformats.org/officeDocument/2006/relationships/image" Target="../media/image289.png"/><Relationship Id="rId4" Type="http://schemas.openxmlformats.org/officeDocument/2006/relationships/image" Target="../media/image290.png"/><Relationship Id="rId5" Type="http://schemas.openxmlformats.org/officeDocument/2006/relationships/image" Target="../media/image291.png"/><Relationship Id="rId6" Type="http://schemas.openxmlformats.org/officeDocument/2006/relationships/image" Target="../media/image2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3.png"/><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296.png"/><Relationship Id="rId6" Type="http://schemas.openxmlformats.org/officeDocument/2006/relationships/image" Target="../media/image29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8.png"/><Relationship Id="rId3" Type="http://schemas.openxmlformats.org/officeDocument/2006/relationships/image" Target="../media/image299.png"/><Relationship Id="rId4" Type="http://schemas.openxmlformats.org/officeDocument/2006/relationships/image" Target="../media/image300.png"/><Relationship Id="rId5" Type="http://schemas.openxmlformats.org/officeDocument/2006/relationships/image" Target="../media/image301.png"/><Relationship Id="rId6" Type="http://schemas.openxmlformats.org/officeDocument/2006/relationships/image" Target="../media/image3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69639" y="2106832"/>
            <a:ext cx="11708412" cy="9635353"/>
            <a:chOff x="-969639" y="2106832"/>
            <a:chExt cx="11708412" cy="9635353"/>
          </a:xfrm>
        </p:grpSpPr>
        <p:pic>
          <p:nvPicPr>
            <p:cNvPr id="3" name="Object 2"/>
            <p:cNvPicPr>
              <a:picLocks noChangeAspect="1"/>
            </p:cNvPicPr>
            <p:nvPr/>
          </p:nvPicPr>
          <p:blipFill>
            <a:blip r:embed="rId2" cstate="print"/>
            <a:stretch>
              <a:fillRect/>
            </a:stretch>
          </p:blipFill>
          <p:spPr>
            <a:xfrm>
              <a:off x="-969639" y="2106832"/>
              <a:ext cx="11708412" cy="9635353"/>
            </a:xfrm>
            <a:prstGeom prst="rect">
              <a:avLst/>
            </a:prstGeom>
          </p:spPr>
        </p:pic>
      </p:grpSp>
      <p:sp>
        <p:nvSpPr>
          <p:cNvPr id="5" name="Object 5"/>
          <p:cNvSpPr txBox="1"/>
          <p:nvPr/>
        </p:nvSpPr>
        <p:spPr>
          <a:xfrm>
            <a:off x="-3830234" y="3630997"/>
            <a:ext cx="20704020" cy="2428571"/>
          </a:xfrm>
          <a:prstGeom prst="rect">
            <a:avLst/>
          </a:prstGeom>
          <a:noFill/>
        </p:spPr>
        <p:txBody>
          <a:bodyPr anchor="ctr" wrap="square" rtlCol="0">
            <a:spAutoFit/>
          </a:bodyPr>
          <a:lstStyle/>
          <a:p>
            <a:pPr algn="r"/>
            <a:r>
              <a:rPr lang="en-US" sz="8200" spc="-300" kern="0" dirty="0" smtClean="0">
                <a:solidFill>
                  <a:srgbClr val="fd6f22"/>
                </a:solidFill>
                <a:latin typeface="Gmarket Sans Bold" pitchFamily="34" charset="0"/>
                <a:cs typeface="Gmarket Sans Bold" pitchFamily="34" charset="0"/>
              </a:rPr>
              <a:t>상상자까</a:t>
            </a:r>
            <a:endParaRPr lang="en-US" dirty="0"/>
          </a:p>
        </p:txBody>
      </p:sp>
      <p:sp>
        <p:nvSpPr>
          <p:cNvPr id="6" name="Object 6"/>
          <p:cNvSpPr txBox="1"/>
          <p:nvPr/>
        </p:nvSpPr>
        <p:spPr>
          <a:xfrm>
            <a:off x="2953080" y="5283355"/>
            <a:ext cx="13920706" cy="1277146"/>
          </a:xfrm>
          <a:prstGeom prst="rect">
            <a:avLst/>
          </a:prstGeom>
          <a:noFill/>
        </p:spPr>
        <p:txBody>
          <a:bodyPr anchor="ctr" wrap="square" rtlCol="0">
            <a:spAutoFit/>
          </a:bodyPr>
          <a:lstStyle/>
          <a:p>
            <a:pPr algn="r"/>
            <a:r>
              <a:rPr lang="en-US" sz="4800" spc="-300" kern="0" dirty="0" smtClean="0">
                <a:solidFill>
                  <a:srgbClr val="2fa599"/>
                </a:solidFill>
                <a:latin typeface="Gmarket Sans Bold" pitchFamily="34" charset="0"/>
                <a:cs typeface="Gmarket Sans Bold" pitchFamily="34" charset="0"/>
              </a:rPr>
              <a:t>AI를 활용한 동화책 제작 웹사이트</a:t>
            </a:r>
            <a:endParaRPr lang="en-US" dirty="0"/>
          </a:p>
        </p:txBody>
      </p:sp>
      <p:sp>
        <p:nvSpPr>
          <p:cNvPr id="7" name="Object 7"/>
          <p:cNvSpPr txBox="1"/>
          <p:nvPr/>
        </p:nvSpPr>
        <p:spPr>
          <a:xfrm>
            <a:off x="9142857" y="9262509"/>
            <a:ext cx="14320706" cy="877121"/>
          </a:xfrm>
          <a:prstGeom prst="rect">
            <a:avLst/>
          </a:prstGeom>
          <a:noFill/>
        </p:spPr>
        <p:txBody>
          <a:bodyPr anchor="ctr" wrap="square" rtlCol="0">
            <a:spAutoFit/>
          </a:bodyPr>
          <a:lstStyle/>
          <a:p>
            <a:r>
              <a:rPr lang="en-US" sz="3300" spc="-200" kern="0" dirty="0" smtClean="0">
                <a:solidFill>
                  <a:srgbClr val="9e9e9e"/>
                </a:solidFill>
                <a:latin typeface="Gmarket Sans Bold" pitchFamily="34" charset="0"/>
                <a:cs typeface="Gmarket Sans Bold" pitchFamily="34" charset="0"/>
              </a:rPr>
              <a:t>곽지현 김은솔 박동수 박미영 송성혜 정원혁 황시원</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0" y="2219717"/>
            <a:ext cx="18302265" cy="7326961"/>
            <a:chOff x="0" y="2219717"/>
            <a:chExt cx="18302265" cy="7326961"/>
          </a:xfrm>
        </p:grpSpPr>
        <p:pic>
          <p:nvPicPr>
            <p:cNvPr id="9" name="Object 8"/>
            <p:cNvPicPr>
              <a:picLocks noChangeAspect="1"/>
            </p:cNvPicPr>
            <p:nvPr/>
          </p:nvPicPr>
          <p:blipFill>
            <a:blip r:embed="rId4" cstate="print"/>
            <a:stretch>
              <a:fillRect/>
            </a:stretch>
          </p:blipFill>
          <p:spPr>
            <a:xfrm>
              <a:off x="0" y="2219717"/>
              <a:ext cx="18302265" cy="7326961"/>
            </a:xfrm>
            <a:prstGeom prst="rect">
              <a:avLst/>
            </a:prstGeom>
          </p:spPr>
        </p:pic>
      </p:grpSp>
      <p:sp>
        <p:nvSpPr>
          <p:cNvPr id="11" name="Object 1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2" name="Object 12"/>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3" name="Object 13"/>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순서도 - 관리자</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순서도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234522" y="2599182"/>
            <a:ext cx="16608918" cy="6696575"/>
            <a:chOff x="1234522" y="2599182"/>
            <a:chExt cx="16608918" cy="6696575"/>
          </a:xfrm>
        </p:grpSpPr>
        <p:pic>
          <p:nvPicPr>
            <p:cNvPr id="10" name="Object 9"/>
            <p:cNvPicPr>
              <a:picLocks noChangeAspect="1"/>
            </p:cNvPicPr>
            <p:nvPr/>
          </p:nvPicPr>
          <p:blipFill>
            <a:blip r:embed="rId4" cstate="print"/>
            <a:stretch>
              <a:fillRect/>
            </a:stretch>
          </p:blipFill>
          <p:spPr>
            <a:xfrm>
              <a:off x="1234522" y="2599182"/>
              <a:ext cx="16608918" cy="6696575"/>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082762" y="1524421"/>
            <a:ext cx="16668891" cy="8030901"/>
            <a:chOff x="1082762" y="1524421"/>
            <a:chExt cx="16668891" cy="8030901"/>
          </a:xfrm>
        </p:grpSpPr>
        <p:pic>
          <p:nvPicPr>
            <p:cNvPr id="9" name="Object 8"/>
            <p:cNvPicPr>
              <a:picLocks noChangeAspect="1"/>
            </p:cNvPicPr>
            <p:nvPr/>
          </p:nvPicPr>
          <p:blipFill>
            <a:blip r:embed="rId4" cstate="print"/>
            <a:stretch>
              <a:fillRect/>
            </a:stretch>
          </p:blipFill>
          <p:spPr>
            <a:xfrm>
              <a:off x="1082762" y="1524421"/>
              <a:ext cx="16668891" cy="8030901"/>
            </a:xfrm>
            <a:prstGeom prst="rect">
              <a:avLst/>
            </a:prstGeom>
          </p:spPr>
        </p:pic>
      </p:grpSp>
      <p:sp>
        <p:nvSpPr>
          <p:cNvPr id="11" name="Object 1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2" name="Object 12"/>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3" name="Object 13"/>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순서도 - 관리자</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0" y="1711665"/>
            <a:ext cx="17986360" cy="8290696"/>
            <a:chOff x="0" y="1711665"/>
            <a:chExt cx="17986360" cy="8290696"/>
          </a:xfrm>
        </p:grpSpPr>
        <p:pic>
          <p:nvPicPr>
            <p:cNvPr id="9" name="Object 8"/>
            <p:cNvPicPr>
              <a:picLocks noChangeAspect="1"/>
            </p:cNvPicPr>
            <p:nvPr/>
          </p:nvPicPr>
          <p:blipFill>
            <a:blip r:embed="rId4" cstate="print"/>
            <a:stretch>
              <a:fillRect/>
            </a:stretch>
          </p:blipFill>
          <p:spPr>
            <a:xfrm>
              <a:off x="0" y="1711665"/>
              <a:ext cx="17986360" cy="8290696"/>
            </a:xfrm>
            <a:prstGeom prst="rect">
              <a:avLst/>
            </a:prstGeom>
          </p:spPr>
        </p:pic>
      </p:grpSp>
      <p:sp>
        <p:nvSpPr>
          <p:cNvPr id="11" name="Object 1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2" name="Object 12"/>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3" name="Object 13"/>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순서도 - 사용자</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596184" y="1633157"/>
            <a:ext cx="13565948" cy="8879240"/>
            <a:chOff x="2596184" y="1633157"/>
            <a:chExt cx="13565948" cy="8879240"/>
          </a:xfrm>
        </p:grpSpPr>
        <p:pic>
          <p:nvPicPr>
            <p:cNvPr id="9" name="Object 8"/>
            <p:cNvPicPr>
              <a:picLocks noChangeAspect="1"/>
            </p:cNvPicPr>
            <p:nvPr/>
          </p:nvPicPr>
          <p:blipFill>
            <a:blip r:embed="rId4" cstate="print"/>
            <a:stretch>
              <a:fillRect/>
            </a:stretch>
          </p:blipFill>
          <p:spPr>
            <a:xfrm>
              <a:off x="2596184" y="1633157"/>
              <a:ext cx="13565948" cy="8879240"/>
            </a:xfrm>
            <a:prstGeom prst="rect">
              <a:avLst/>
            </a:prstGeom>
          </p:spPr>
        </p:pic>
      </p:grpSp>
      <p:sp>
        <p:nvSpPr>
          <p:cNvPr id="11" name="Object 1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2" name="Object 12"/>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3" name="Object 13"/>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순서도 - 사용자</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ERD - 논리</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412695" y="2210095"/>
            <a:ext cx="17611807" cy="7226488"/>
            <a:chOff x="412695" y="2210095"/>
            <a:chExt cx="17611807" cy="7226488"/>
          </a:xfrm>
        </p:grpSpPr>
        <p:pic>
          <p:nvPicPr>
            <p:cNvPr id="10" name="Object 9"/>
            <p:cNvPicPr>
              <a:picLocks noChangeAspect="1"/>
            </p:cNvPicPr>
            <p:nvPr/>
          </p:nvPicPr>
          <p:blipFill>
            <a:blip r:embed="rId4" cstate="print"/>
            <a:stretch>
              <a:fillRect/>
            </a:stretch>
          </p:blipFill>
          <p:spPr>
            <a:xfrm>
              <a:off x="412695" y="2210095"/>
              <a:ext cx="17611807" cy="7226488"/>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ERD - 물리</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57161" y="2144849"/>
            <a:ext cx="18009173" cy="7532219"/>
            <a:chOff x="157161" y="2144849"/>
            <a:chExt cx="18009173" cy="7532219"/>
          </a:xfrm>
        </p:grpSpPr>
        <p:pic>
          <p:nvPicPr>
            <p:cNvPr id="10" name="Object 9"/>
            <p:cNvPicPr>
              <a:picLocks noChangeAspect="1"/>
            </p:cNvPicPr>
            <p:nvPr/>
          </p:nvPicPr>
          <p:blipFill>
            <a:blip r:embed="rId4" cstate="print"/>
            <a:stretch>
              <a:fillRect/>
            </a:stretch>
          </p:blipFill>
          <p:spPr>
            <a:xfrm>
              <a:off x="157161" y="2144849"/>
              <a:ext cx="18009173" cy="7532219"/>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ERD - 사용자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117054" y="2400576"/>
            <a:ext cx="14051607" cy="7941809"/>
            <a:chOff x="2117054" y="2400576"/>
            <a:chExt cx="14051607" cy="7941809"/>
          </a:xfrm>
        </p:grpSpPr>
        <p:pic>
          <p:nvPicPr>
            <p:cNvPr id="10" name="Object 9"/>
            <p:cNvPicPr>
              <a:picLocks noChangeAspect="1"/>
            </p:cNvPicPr>
            <p:nvPr/>
          </p:nvPicPr>
          <p:blipFill>
            <a:blip r:embed="rId4" cstate="print"/>
            <a:stretch>
              <a:fillRect/>
            </a:stretch>
          </p:blipFill>
          <p:spPr>
            <a:xfrm>
              <a:off x="2117054" y="2400576"/>
              <a:ext cx="14051607" cy="7941809"/>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4" name="Object 14"/>
          <p:cNvSpPr txBox="1"/>
          <p:nvPr/>
        </p:nvSpPr>
        <p:spPr>
          <a:xfrm>
            <a:off x="644526" y="1576583"/>
            <a:ext cx="16996663" cy="671436"/>
          </a:xfrm>
          <a:prstGeom prst="rect">
            <a:avLst/>
          </a:prstGeom>
          <a:noFill/>
        </p:spPr>
        <p:txBody>
          <a:bodyPr anchor="ctr" wrap="square" rtlCol="0">
            <a:spAutoFit/>
          </a:bodyPr>
          <a:lstStyle/>
          <a:p>
            <a:pPr algn="ctr"/>
            <a:r>
              <a:rPr lang="en-US" sz="2500" spc="-100" kern="0" dirty="0" smtClean="0">
                <a:solidFill>
                  <a:srgbClr val="595959"/>
                </a:solidFill>
                <a:latin typeface="Gmarket Sans Medium" pitchFamily="34" charset="0"/>
                <a:cs typeface="Gmarket Sans Medium" pitchFamily="34" charset="0"/>
              </a:rPr>
              <a:t>회원 - 차단 회원 - 자녀 나이 - 유입경로 - 사용자 행동 로그</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ERD - 회원 게시판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216438" y="3097454"/>
            <a:ext cx="15852839" cy="7207151"/>
            <a:chOff x="1216438" y="3097454"/>
            <a:chExt cx="15852839" cy="7207151"/>
          </a:xfrm>
        </p:grpSpPr>
        <p:pic>
          <p:nvPicPr>
            <p:cNvPr id="10" name="Object 9"/>
            <p:cNvPicPr>
              <a:picLocks noChangeAspect="1"/>
            </p:cNvPicPr>
            <p:nvPr/>
          </p:nvPicPr>
          <p:blipFill>
            <a:blip r:embed="rId4" cstate="print"/>
            <a:stretch>
              <a:fillRect/>
            </a:stretch>
          </p:blipFill>
          <p:spPr>
            <a:xfrm>
              <a:off x="1216438" y="3097454"/>
              <a:ext cx="15852839" cy="7207151"/>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4" name="Object 14"/>
          <p:cNvSpPr txBox="1"/>
          <p:nvPr/>
        </p:nvSpPr>
        <p:spPr>
          <a:xfrm>
            <a:off x="1668561" y="2009667"/>
            <a:ext cx="14948593" cy="671436"/>
          </a:xfrm>
          <a:prstGeom prst="rect">
            <a:avLst/>
          </a:prstGeom>
          <a:noFill/>
        </p:spPr>
        <p:txBody>
          <a:bodyPr anchor="ctr" wrap="square" rtlCol="0">
            <a:spAutoFit/>
          </a:bodyPr>
          <a:lstStyle/>
          <a:p>
            <a:pPr algn="ctr"/>
            <a:r>
              <a:rPr lang="en-US" sz="2500" spc="-100" kern="0" dirty="0" smtClean="0">
                <a:solidFill>
                  <a:srgbClr val="595959"/>
                </a:solidFill>
                <a:latin typeface="Gmarket Sans Medium" pitchFamily="34" charset="0"/>
                <a:cs typeface="Gmarket Sans Medium" pitchFamily="34" charset="0"/>
              </a:rPr>
              <a:t>자유 게시판 - 신고 게시글        </a:t>
            </a:r>
            <a:r>
              <a:rPr lang="en-US" sz="2500" spc="-100" kern="0" dirty="0" smtClean="0">
                <a:solidFill>
                  <a:srgbClr val="595959"/>
                </a:solidFill>
                <a:latin typeface="Gmarket Sans Medium" pitchFamily="34" charset="0"/>
                <a:cs typeface="Gmarket Sans Medium" pitchFamily="34" charset="0"/>
              </a:rPr>
              <a:t>댓글 - 신고 댓글        </a:t>
            </a:r>
            <a:r>
              <a:rPr lang="en-US" sz="2500" spc="-100" kern="0" dirty="0" smtClean="0">
                <a:solidFill>
                  <a:srgbClr val="595959"/>
                </a:solidFill>
                <a:latin typeface="Gmarket Sans Medium" pitchFamily="34" charset="0"/>
                <a:cs typeface="Gmarket Sans Medium" pitchFamily="34" charset="0"/>
              </a:rPr>
              <a:t>건의 사항 게시판</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ERD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489305" y="2509074"/>
            <a:ext cx="15307104" cy="8418907"/>
            <a:chOff x="1489305" y="2509074"/>
            <a:chExt cx="15307104" cy="8418907"/>
          </a:xfrm>
        </p:grpSpPr>
        <p:pic>
          <p:nvPicPr>
            <p:cNvPr id="10" name="Object 9"/>
            <p:cNvPicPr>
              <a:picLocks noChangeAspect="1"/>
            </p:cNvPicPr>
            <p:nvPr/>
          </p:nvPicPr>
          <p:blipFill>
            <a:blip r:embed="rId4" cstate="print"/>
            <a:stretch>
              <a:fillRect/>
            </a:stretch>
          </p:blipFill>
          <p:spPr>
            <a:xfrm>
              <a:off x="1489305" y="2509074"/>
              <a:ext cx="15307104" cy="8418907"/>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4" name="Object 14"/>
          <p:cNvSpPr txBox="1"/>
          <p:nvPr/>
        </p:nvSpPr>
        <p:spPr>
          <a:xfrm>
            <a:off x="1827513" y="1628411"/>
            <a:ext cx="14630688" cy="671436"/>
          </a:xfrm>
          <a:prstGeom prst="rect">
            <a:avLst/>
          </a:prstGeom>
          <a:noFill/>
        </p:spPr>
        <p:txBody>
          <a:bodyPr anchor="ctr" wrap="square" rtlCol="0">
            <a:spAutoFit/>
          </a:bodyPr>
          <a:lstStyle/>
          <a:p>
            <a:pPr algn="ctr"/>
            <a:r>
              <a:rPr lang="en-US" sz="2500" spc="-100" kern="0" dirty="0" smtClean="0">
                <a:solidFill>
                  <a:srgbClr val="595959"/>
                </a:solidFill>
                <a:latin typeface="Gmarket Sans Medium" pitchFamily="34" charset="0"/>
                <a:cs typeface="Gmarket Sans Medium" pitchFamily="34" charset="0"/>
              </a:rPr>
              <a:t>관리자 정보 - 관리자 행동 로그 - 공지사항 게시판 - 건의 사항 답변</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6911566" y="791484"/>
            <a:ext cx="6693873" cy="1838124"/>
          </a:xfrm>
          <a:prstGeom prst="rect">
            <a:avLst/>
          </a:prstGeom>
          <a:noFill/>
        </p:spPr>
        <p:txBody>
          <a:bodyPr anchor="ctr" wrap="square" rtlCol="0">
            <a:spAutoFit/>
          </a:bodyPr>
          <a:lstStyle/>
          <a:p>
            <a:r>
              <a:rPr lang="en-US" sz="6900" spc="-400" kern="0" dirty="0" smtClean="0">
                <a:solidFill>
                  <a:srgbClr val="1c2f69"/>
                </a:solidFill>
                <a:latin typeface="Gmarket Sans Bold" pitchFamily="34" charset="0"/>
                <a:cs typeface="Gmarket Sans Bold" pitchFamily="34" charset="0"/>
              </a:rPr>
              <a:t>Contents</a:t>
            </a:r>
            <a:endParaRPr lang="en-US" dirty="0"/>
          </a:p>
        </p:txBody>
      </p:sp>
      <p:sp>
        <p:nvSpPr>
          <p:cNvPr id="3" name="Object 3"/>
          <p:cNvSpPr txBox="1"/>
          <p:nvPr/>
        </p:nvSpPr>
        <p:spPr>
          <a:xfrm>
            <a:off x="691317" y="6173405"/>
            <a:ext cx="5393990" cy="671436"/>
          </a:xfrm>
          <a:prstGeom prst="rect">
            <a:avLst/>
          </a:prstGeom>
          <a:noFill/>
        </p:spPr>
        <p:txBody>
          <a:bodyPr anchor="ctr" wrap="square" rtlCol="0">
            <a:spAutoFit/>
          </a:bodyPr>
          <a:lstStyle/>
          <a:p>
            <a:pPr algn="ctr"/>
            <a:r>
              <a:rPr lang="en-US" sz="2500" spc="-100" kern="0" dirty="0" smtClean="0">
                <a:solidFill>
                  <a:srgbClr val="e3401f"/>
                </a:solidFill>
                <a:latin typeface="Gmarket Sans Bold" pitchFamily="34" charset="0"/>
                <a:cs typeface="Gmarket Sans Bold" pitchFamily="34" charset="0"/>
              </a:rPr>
              <a:t>프로젝트 소개</a:t>
            </a:r>
            <a:endParaRPr lang="en-US" dirty="0"/>
          </a:p>
        </p:txBody>
      </p:sp>
      <p:grpSp>
        <p:nvGrpSpPr>
          <p:cNvPr id="1001" name="그룹 1001"/>
          <p:cNvGrpSpPr/>
          <p:nvPr/>
        </p:nvGrpSpPr>
        <p:grpSpPr>
          <a:xfrm>
            <a:off x="2246977" y="3094123"/>
            <a:ext cx="2282669" cy="2735570"/>
            <a:chOff x="2246977" y="3094123"/>
            <a:chExt cx="2282669" cy="2735570"/>
          </a:xfrm>
        </p:grpSpPr>
        <p:pic>
          <p:nvPicPr>
            <p:cNvPr id="5" name="Object 4"/>
            <p:cNvPicPr>
              <a:picLocks noChangeAspect="1"/>
            </p:cNvPicPr>
            <p:nvPr/>
          </p:nvPicPr>
          <p:blipFill>
            <a:blip r:embed="rId2" cstate="print"/>
            <a:stretch>
              <a:fillRect/>
            </a:stretch>
          </p:blipFill>
          <p:spPr>
            <a:xfrm>
              <a:off x="2246977" y="3094123"/>
              <a:ext cx="2282669" cy="2735570"/>
            </a:xfrm>
            <a:prstGeom prst="rect">
              <a:avLst/>
            </a:prstGeom>
          </p:spPr>
        </p:pic>
      </p:grpSp>
      <p:sp>
        <p:nvSpPr>
          <p:cNvPr id="7" name="Object 7"/>
          <p:cNvSpPr txBox="1"/>
          <p:nvPr/>
        </p:nvSpPr>
        <p:spPr>
          <a:xfrm>
            <a:off x="1196127" y="6720375"/>
            <a:ext cx="4418128" cy="2271429"/>
          </a:xfrm>
          <a:prstGeom prst="rect">
            <a:avLst/>
          </a:prstGeom>
          <a:noFill/>
        </p:spPr>
        <p:txBody>
          <a:bodyPr anchor="ctr" wrap="square" rtlCol="0">
            <a:spAutoFit/>
          </a:bodyPr>
          <a:lstStyle/>
          <a:p>
            <a:pPr algn="ctr"/>
            <a:r>
              <a:rPr lang="en-US" sz="2100" spc="-100" kern="0" dirty="0" smtClean="0">
                <a:solidFill>
                  <a:srgbClr val="1c2f69"/>
                </a:solidFill>
                <a:latin typeface="Gmarket Sans Medium" pitchFamily="34" charset="0"/>
                <a:cs typeface="Gmarket Sans Medium" pitchFamily="34" charset="0"/>
              </a:rPr>
              <a:t>주제 소개</a:t>
            </a:r>
            <a:r>
              <a:rPr lang="en-US" dirty="0" smtClean="0"/>
              <a:t/>
            </a:r>
          </a:p>
          <a:p>
            <a:pPr algn="ctr"/>
            <a:r>
              <a:rPr lang="en-US" dirty="0" smtClean="0"/>
              <a:t/>
            </a:r>
            <a:r>
              <a:rPr lang="en-US" sz="2100" spc="-100" kern="0" dirty="0" smtClean="0">
                <a:solidFill>
                  <a:srgbClr val="1c2f69"/>
                </a:solidFill>
                <a:latin typeface="Gmarket Sans Medium" pitchFamily="34" charset="0"/>
                <a:cs typeface="Gmarket Sans Medium" pitchFamily="34" charset="0"/>
              </a:rPr>
              <a:t>역할 분담</a:t>
            </a:r>
            <a:r>
              <a:rPr lang="en-US" dirty="0" smtClean="0"/>
              <a:t/>
            </a:r>
          </a:p>
          <a:p>
            <a:pPr algn="ctr"/>
            <a:r>
              <a:rPr lang="en-US" dirty="0" smtClean="0"/>
              <a:t/>
            </a:r>
            <a:r>
              <a:rPr lang="en-US" sz="2100" spc="-100" kern="0" dirty="0" smtClean="0">
                <a:solidFill>
                  <a:srgbClr val="1c2f69"/>
                </a:solidFill>
                <a:latin typeface="Gmarket Sans Medium" pitchFamily="34" charset="0"/>
                <a:cs typeface="Gmarket Sans Medium" pitchFamily="34" charset="0"/>
              </a:rPr>
              <a:t>개발 환경</a:t>
            </a:r>
            <a:r>
              <a:rPr lang="en-US" dirty="0" smtClean="0"/>
              <a:t/>
            </a:r>
          </a:p>
          <a:p>
            <a:pPr algn="ctr"/>
            <a:r>
              <a:rPr lang="en-US" dirty="0" smtClean="0"/>
              <a:t/>
            </a:r>
            <a:r>
              <a:rPr lang="en-US" sz="2100" dirty="0" smtClean="0">
                <a:solidFill>
                  <a:srgbClr val="1c2f69"/>
                </a:solidFill>
                <a:latin typeface="Gmarket Sans Medium" pitchFamily="34" charset="0"/>
                <a:cs typeface="Gmarket Sans Medium" pitchFamily="34" charset="0"/>
              </a:rPr>
              <a:t>개발 일정</a:t>
            </a:r>
            <a:endParaRPr lang="en-US" dirty="0"/>
          </a:p>
        </p:txBody>
      </p:sp>
      <p:sp>
        <p:nvSpPr>
          <p:cNvPr id="8" name="Object 8"/>
          <p:cNvSpPr txBox="1"/>
          <p:nvPr/>
        </p:nvSpPr>
        <p:spPr>
          <a:xfrm>
            <a:off x="2509379" y="3893727"/>
            <a:ext cx="1757864" cy="666650"/>
          </a:xfrm>
          <a:prstGeom prst="rect">
            <a:avLst/>
          </a:prstGeom>
          <a:noFill/>
        </p:spPr>
        <p:txBody>
          <a:bodyPr anchor="ctr" wrap="square" rtlCol="0">
            <a:spAutoFit/>
          </a:bodyPr>
          <a:lstStyle/>
          <a:p>
            <a:pPr algn="ctr"/>
            <a:r>
              <a:rPr lang="en-US" sz="2500" spc="-100" kern="0" dirty="0" smtClean="0">
                <a:solidFill>
                  <a:srgbClr val="ffffff"/>
                </a:solidFill>
                <a:latin typeface="Gmarket Sans Bold" pitchFamily="34" charset="0"/>
                <a:cs typeface="Gmarket Sans Bold" pitchFamily="34" charset="0"/>
              </a:rPr>
              <a:t>PART</a:t>
            </a:r>
            <a:endParaRPr lang="en-US" dirty="0"/>
          </a:p>
        </p:txBody>
      </p:sp>
      <p:sp>
        <p:nvSpPr>
          <p:cNvPr id="9" name="Object 9"/>
          <p:cNvSpPr txBox="1"/>
          <p:nvPr/>
        </p:nvSpPr>
        <p:spPr>
          <a:xfrm>
            <a:off x="2542435" y="4145809"/>
            <a:ext cx="1691753" cy="1896599"/>
          </a:xfrm>
          <a:prstGeom prst="rect">
            <a:avLst/>
          </a:prstGeom>
          <a:noFill/>
        </p:spPr>
        <p:txBody>
          <a:bodyPr anchor="ctr" wrap="square" rtlCol="0">
            <a:spAutoFit/>
          </a:bodyPr>
          <a:lstStyle/>
          <a:p>
            <a:pPr algn="ctr"/>
            <a:r>
              <a:rPr lang="en-US" sz="7100" spc="-300" kern="0" dirty="0" smtClean="0">
                <a:solidFill>
                  <a:srgbClr val="ffffff"/>
                </a:solidFill>
                <a:latin typeface="Gmarket Sans Bold" pitchFamily="34" charset="0"/>
                <a:cs typeface="Gmarket Sans Bold" pitchFamily="34" charset="0"/>
              </a:rPr>
              <a:t>01</a:t>
            </a:r>
            <a:endParaRPr lang="en-US" dirty="0"/>
          </a:p>
        </p:txBody>
      </p:sp>
      <p:grpSp>
        <p:nvGrpSpPr>
          <p:cNvPr id="1002" name="그룹 1002"/>
          <p:cNvGrpSpPr/>
          <p:nvPr/>
        </p:nvGrpSpPr>
        <p:grpSpPr>
          <a:xfrm>
            <a:off x="1929807" y="6616740"/>
            <a:ext cx="2917009" cy="326400"/>
            <a:chOff x="1929807" y="6616740"/>
            <a:chExt cx="2917009" cy="326400"/>
          </a:xfrm>
        </p:grpSpPr>
        <p:pic>
          <p:nvPicPr>
            <p:cNvPr id="11" name="Object 10"/>
            <p:cNvPicPr>
              <a:picLocks noChangeAspect="1"/>
            </p:cNvPicPr>
            <p:nvPr/>
          </p:nvPicPr>
          <p:blipFill>
            <a:blip r:embed="rId3" cstate="print"/>
            <a:stretch>
              <a:fillRect/>
            </a:stretch>
          </p:blipFill>
          <p:spPr>
            <a:xfrm>
              <a:off x="1929807" y="6616740"/>
              <a:ext cx="2917009" cy="326400"/>
            </a:xfrm>
            <a:prstGeom prst="rect">
              <a:avLst/>
            </a:prstGeom>
          </p:spPr>
        </p:pic>
      </p:grpSp>
      <p:grpSp>
        <p:nvGrpSpPr>
          <p:cNvPr id="1003" name="그룹 1003"/>
          <p:cNvGrpSpPr/>
          <p:nvPr/>
        </p:nvGrpSpPr>
        <p:grpSpPr>
          <a:xfrm>
            <a:off x="6083341" y="3094123"/>
            <a:ext cx="2282669" cy="2735570"/>
            <a:chOff x="6083341" y="3094123"/>
            <a:chExt cx="2282669" cy="2735570"/>
          </a:xfrm>
        </p:grpSpPr>
        <p:pic>
          <p:nvPicPr>
            <p:cNvPr id="14" name="Object 13"/>
            <p:cNvPicPr>
              <a:picLocks noChangeAspect="1"/>
            </p:cNvPicPr>
            <p:nvPr/>
          </p:nvPicPr>
          <p:blipFill>
            <a:blip r:embed="rId4" cstate="print"/>
            <a:stretch>
              <a:fillRect/>
            </a:stretch>
          </p:blipFill>
          <p:spPr>
            <a:xfrm>
              <a:off x="6083341" y="3094123"/>
              <a:ext cx="2282669" cy="2735570"/>
            </a:xfrm>
            <a:prstGeom prst="rect">
              <a:avLst/>
            </a:prstGeom>
          </p:spPr>
        </p:pic>
      </p:grpSp>
      <p:sp>
        <p:nvSpPr>
          <p:cNvPr id="16" name="Object 16"/>
          <p:cNvSpPr txBox="1"/>
          <p:nvPr/>
        </p:nvSpPr>
        <p:spPr>
          <a:xfrm>
            <a:off x="5042361" y="6625137"/>
            <a:ext cx="4364629" cy="2842857"/>
          </a:xfrm>
          <a:prstGeom prst="rect">
            <a:avLst/>
          </a:prstGeom>
          <a:noFill/>
        </p:spPr>
        <p:txBody>
          <a:bodyPr anchor="ctr" wrap="square" rtlCol="0">
            <a:spAutoFit/>
          </a:bodyPr>
          <a:lstStyle/>
          <a:p>
            <a:pPr algn="ctr"/>
            <a:r>
              <a:rPr lang="en-US" sz="2100" dirty="0" smtClean="0">
                <a:solidFill>
                  <a:srgbClr val="1c2f69"/>
                </a:solidFill>
                <a:latin typeface="Gmarket Sans Medium" pitchFamily="34" charset="0"/>
                <a:cs typeface="Gmarket Sans Medium" pitchFamily="34" charset="0"/>
              </a:rPr>
              <a:t>순서도</a:t>
            </a:r>
            <a:r>
              <a:rPr lang="en-US" dirty="0" smtClean="0"/>
              <a:t/>
            </a:r>
          </a:p>
          <a:p>
            <a:pPr algn="ctr"/>
            <a:r>
              <a:rPr lang="en-US" dirty="0" smtClean="0"/>
              <a:t/>
            </a:r>
            <a:r>
              <a:rPr lang="en-US" sz="2100" dirty="0" smtClean="0">
                <a:solidFill>
                  <a:srgbClr val="1c2f69"/>
                </a:solidFill>
                <a:latin typeface="Gmarket Sans Medium" pitchFamily="34" charset="0"/>
                <a:cs typeface="Gmarket Sans Medium" pitchFamily="34" charset="0"/>
              </a:rPr>
              <a:t>ERD</a:t>
            </a:r>
            <a:r>
              <a:rPr lang="en-US" dirty="0" smtClean="0"/>
              <a:t/>
            </a:r>
          </a:p>
          <a:p>
            <a:pPr algn="ctr"/>
            <a:r>
              <a:rPr lang="en-US" dirty="0" smtClean="0"/>
              <a:t/>
            </a:r>
            <a:r>
              <a:rPr lang="en-US" sz="2100" dirty="0" smtClean="0">
                <a:solidFill>
                  <a:srgbClr val="1c2f69"/>
                </a:solidFill>
                <a:latin typeface="Gmarket Sans Medium" pitchFamily="34" charset="0"/>
                <a:cs typeface="Gmarket Sans Medium" pitchFamily="34" charset="0"/>
              </a:rPr>
              <a:t>DB 구조</a:t>
            </a:r>
            <a:r>
              <a:rPr lang="en-US" dirty="0" smtClean="0"/>
              <a:t/>
            </a:r>
          </a:p>
          <a:p>
            <a:pPr algn="ctr"/>
            <a:r>
              <a:rPr lang="en-US" dirty="0" smtClean="0"/>
              <a:t/>
            </a:r>
            <a:r>
              <a:rPr lang="en-US" sz="2100" dirty="0" smtClean="0">
                <a:solidFill>
                  <a:srgbClr val="1c2f69"/>
                </a:solidFill>
                <a:latin typeface="Gmarket Sans Medium" pitchFamily="34" charset="0"/>
                <a:cs typeface="Gmarket Sans Medium" pitchFamily="34" charset="0"/>
              </a:rPr>
              <a:t>클래스 다이어그램</a:t>
            </a:r>
            <a:r>
              <a:rPr lang="en-US" dirty="0" smtClean="0"/>
              <a:t/>
            </a:r>
          </a:p>
          <a:p>
            <a:pPr algn="ctr"/>
            <a:r>
              <a:rPr lang="en-US" dirty="0" smtClean="0"/>
              <a:t/>
            </a:r>
            <a:endParaRPr lang="en-US" dirty="0"/>
          </a:p>
        </p:txBody>
      </p:sp>
      <p:sp>
        <p:nvSpPr>
          <p:cNvPr id="17" name="Object 17"/>
          <p:cNvSpPr txBox="1"/>
          <p:nvPr/>
        </p:nvSpPr>
        <p:spPr>
          <a:xfrm>
            <a:off x="6345743" y="3893727"/>
            <a:ext cx="1757864" cy="666650"/>
          </a:xfrm>
          <a:prstGeom prst="rect">
            <a:avLst/>
          </a:prstGeom>
          <a:noFill/>
        </p:spPr>
        <p:txBody>
          <a:bodyPr anchor="ctr" wrap="square" rtlCol="0">
            <a:spAutoFit/>
          </a:bodyPr>
          <a:lstStyle/>
          <a:p>
            <a:pPr algn="ctr"/>
            <a:r>
              <a:rPr lang="en-US" sz="2500" spc="-100" kern="0" dirty="0" smtClean="0">
                <a:solidFill>
                  <a:srgbClr val="ffffff"/>
                </a:solidFill>
                <a:latin typeface="Gmarket Sans Bold" pitchFamily="34" charset="0"/>
                <a:cs typeface="Gmarket Sans Bold" pitchFamily="34" charset="0"/>
              </a:rPr>
              <a:t>PART</a:t>
            </a:r>
            <a:endParaRPr lang="en-US" dirty="0"/>
          </a:p>
        </p:txBody>
      </p:sp>
      <p:sp>
        <p:nvSpPr>
          <p:cNvPr id="18" name="Object 18"/>
          <p:cNvSpPr txBox="1"/>
          <p:nvPr/>
        </p:nvSpPr>
        <p:spPr>
          <a:xfrm>
            <a:off x="6220243" y="4145776"/>
            <a:ext cx="2008863" cy="1896793"/>
          </a:xfrm>
          <a:prstGeom prst="rect">
            <a:avLst/>
          </a:prstGeom>
          <a:noFill/>
        </p:spPr>
        <p:txBody>
          <a:bodyPr anchor="ctr" wrap="square" rtlCol="0">
            <a:spAutoFit/>
          </a:bodyPr>
          <a:lstStyle/>
          <a:p>
            <a:pPr algn="ctr"/>
            <a:r>
              <a:rPr lang="en-US" sz="7100" spc="-300" kern="0" dirty="0" smtClean="0">
                <a:solidFill>
                  <a:srgbClr val="ffffff"/>
                </a:solidFill>
                <a:latin typeface="Gmarket Sans Bold" pitchFamily="34" charset="0"/>
                <a:cs typeface="Gmarket Sans Bold" pitchFamily="34" charset="0"/>
              </a:rPr>
              <a:t>02</a:t>
            </a:r>
            <a:endParaRPr lang="en-US" dirty="0"/>
          </a:p>
        </p:txBody>
      </p:sp>
      <p:grpSp>
        <p:nvGrpSpPr>
          <p:cNvPr id="1004" name="그룹 1004"/>
          <p:cNvGrpSpPr/>
          <p:nvPr/>
        </p:nvGrpSpPr>
        <p:grpSpPr>
          <a:xfrm>
            <a:off x="5769363" y="6616740"/>
            <a:ext cx="2910624" cy="326400"/>
            <a:chOff x="5769363" y="6616740"/>
            <a:chExt cx="2910624" cy="326400"/>
          </a:xfrm>
        </p:grpSpPr>
        <p:pic>
          <p:nvPicPr>
            <p:cNvPr id="20" name="Object 19"/>
            <p:cNvPicPr>
              <a:picLocks noChangeAspect="1"/>
            </p:cNvPicPr>
            <p:nvPr/>
          </p:nvPicPr>
          <p:blipFill>
            <a:blip r:embed="rId5" cstate="print"/>
            <a:stretch>
              <a:fillRect/>
            </a:stretch>
          </p:blipFill>
          <p:spPr>
            <a:xfrm>
              <a:off x="5769363" y="6616740"/>
              <a:ext cx="2910624" cy="326400"/>
            </a:xfrm>
            <a:prstGeom prst="rect">
              <a:avLst/>
            </a:prstGeom>
          </p:spPr>
        </p:pic>
      </p:grpSp>
      <p:sp>
        <p:nvSpPr>
          <p:cNvPr id="22" name="Object 22"/>
          <p:cNvSpPr txBox="1"/>
          <p:nvPr/>
        </p:nvSpPr>
        <p:spPr>
          <a:xfrm>
            <a:off x="8364044" y="6173405"/>
            <a:ext cx="5393990" cy="671436"/>
          </a:xfrm>
          <a:prstGeom prst="rect">
            <a:avLst/>
          </a:prstGeom>
          <a:noFill/>
        </p:spPr>
        <p:txBody>
          <a:bodyPr anchor="ctr" wrap="square" rtlCol="0">
            <a:spAutoFit/>
          </a:bodyPr>
          <a:lstStyle/>
          <a:p>
            <a:pPr algn="ctr"/>
            <a:r>
              <a:rPr lang="en-US" sz="2500" spc="-100" kern="0" dirty="0" smtClean="0">
                <a:solidFill>
                  <a:srgbClr val="358a3c"/>
                </a:solidFill>
                <a:latin typeface="Gmarket Sans Bold" pitchFamily="34" charset="0"/>
                <a:cs typeface="Gmarket Sans Bold" pitchFamily="34" charset="0"/>
              </a:rPr>
              <a:t>기능 소개</a:t>
            </a:r>
            <a:endParaRPr lang="en-US" dirty="0"/>
          </a:p>
        </p:txBody>
      </p:sp>
      <p:grpSp>
        <p:nvGrpSpPr>
          <p:cNvPr id="1005" name="그룹 1005"/>
          <p:cNvGrpSpPr/>
          <p:nvPr/>
        </p:nvGrpSpPr>
        <p:grpSpPr>
          <a:xfrm>
            <a:off x="9919704" y="3094123"/>
            <a:ext cx="2282669" cy="2735570"/>
            <a:chOff x="9919704" y="3094123"/>
            <a:chExt cx="2282669" cy="2735570"/>
          </a:xfrm>
        </p:grpSpPr>
        <p:pic>
          <p:nvPicPr>
            <p:cNvPr id="24" name="Object 23"/>
            <p:cNvPicPr>
              <a:picLocks noChangeAspect="1"/>
            </p:cNvPicPr>
            <p:nvPr/>
          </p:nvPicPr>
          <p:blipFill>
            <a:blip r:embed="rId6" cstate="print"/>
            <a:stretch>
              <a:fillRect/>
            </a:stretch>
          </p:blipFill>
          <p:spPr>
            <a:xfrm>
              <a:off x="9919704" y="3094123"/>
              <a:ext cx="2282669" cy="2735570"/>
            </a:xfrm>
            <a:prstGeom prst="rect">
              <a:avLst/>
            </a:prstGeom>
          </p:spPr>
        </p:pic>
      </p:grpSp>
      <p:sp>
        <p:nvSpPr>
          <p:cNvPr id="26" name="Object 26"/>
          <p:cNvSpPr txBox="1"/>
          <p:nvPr/>
        </p:nvSpPr>
        <p:spPr>
          <a:xfrm>
            <a:off x="8882883" y="6596565"/>
            <a:ext cx="4390072" cy="2842857"/>
          </a:xfrm>
          <a:prstGeom prst="rect">
            <a:avLst/>
          </a:prstGeom>
          <a:noFill/>
        </p:spPr>
        <p:txBody>
          <a:bodyPr anchor="ctr" wrap="square" rtlCol="0">
            <a:spAutoFit/>
          </a:bodyPr>
          <a:lstStyle/>
          <a:p>
            <a:pPr algn="ctr"/>
            <a:r>
              <a:rPr lang="en-US" sz="2100" spc="-100" kern="0" dirty="0" smtClean="0">
                <a:solidFill>
                  <a:srgbClr val="1c2f69"/>
                </a:solidFill>
                <a:latin typeface="Gmarket Sans Medium" pitchFamily="34" charset="0"/>
                <a:cs typeface="Gmarket Sans Medium" pitchFamily="34" charset="0"/>
              </a:rPr>
              <a:t>기능 분석</a:t>
            </a:r>
            <a:r>
              <a:rPr lang="en-US" dirty="0" smtClean="0"/>
              <a:t/>
            </a:r>
          </a:p>
          <a:p>
            <a:pPr algn="ctr"/>
            <a:r>
              <a:rPr lang="en-US" dirty="0" smtClean="0"/>
              <a:t/>
            </a:r>
            <a:r>
              <a:rPr lang="en-US" sz="2100" spc="-100" kern="0" dirty="0" smtClean="0">
                <a:solidFill>
                  <a:srgbClr val="1c2f69"/>
                </a:solidFill>
                <a:latin typeface="Gmarket Sans Medium" pitchFamily="34" charset="0"/>
                <a:cs typeface="Gmarket Sans Medium" pitchFamily="34" charset="0"/>
              </a:rPr>
              <a:t>주요 로직 소개</a:t>
            </a:r>
            <a:r>
              <a:rPr lang="en-US" sz="2100" dirty="0" smtClean="0">
                <a:solidFill>
                  <a:srgbClr val="1c2f69"/>
                </a:solidFill>
                <a:latin typeface="Gmarket Sans Medium" pitchFamily="34" charset="0"/>
                <a:cs typeface="Gmarket Sans Medium" pitchFamily="34" charset="0"/>
              </a:rPr>
              <a:t/>
            </a:r>
          </a:p>
          <a:p>
            <a:pPr algn="ctr"/>
            <a:r>
              <a:rPr lang="en-US" sz="2100" dirty="0" smtClean="0">
                <a:solidFill>
                  <a:srgbClr val="1c2f69"/>
                </a:solidFill>
                <a:latin typeface="Gmarket Sans Medium" pitchFamily="34" charset="0"/>
                <a:cs typeface="Gmarket Sans Medium" pitchFamily="34" charset="0"/>
              </a:rPr>
              <a:t/>
            </a:r>
            <a:r>
              <a:rPr lang="en-US" dirty="0" smtClean="0"/>
              <a:t/>
            </a:r>
          </a:p>
          <a:p>
            <a:pPr algn="ctr"/>
            <a:r>
              <a:rPr lang="en-US" dirty="0" smtClean="0"/>
              <a:t/>
            </a:r>
            <a:r>
              <a:rPr lang="en-US" sz="2100" spc="-100" kern="0" dirty="0" smtClean="0">
                <a:solidFill>
                  <a:srgbClr val="1c2f69"/>
                </a:solidFill>
                <a:latin typeface="Gmarket Sans Medium" pitchFamily="34" charset="0"/>
                <a:cs typeface="Gmarket Sans Medium" pitchFamily="34" charset="0"/>
              </a:rPr>
              <a:t>시퀀스 다이어그램</a:t>
            </a:r>
            <a:r>
              <a:rPr lang="en-US" dirty="0" smtClean="0"/>
              <a:t/>
            </a:r>
          </a:p>
          <a:p>
            <a:pPr algn="ctr"/>
            <a:r>
              <a:rPr lang="en-US" dirty="0" smtClean="0"/>
              <a:t/>
            </a:r>
            <a:r>
              <a:rPr lang="en-US" sz="2100" spc="-100" kern="0" dirty="0" smtClean="0">
                <a:solidFill>
                  <a:srgbClr val="1c2f69"/>
                </a:solidFill>
                <a:latin typeface="Gmarket Sans Medium" pitchFamily="34" charset="0"/>
                <a:cs typeface="Gmarket Sans Medium" pitchFamily="34" charset="0"/>
              </a:rPr>
              <a:t>시스템 아키텍쳐</a:t>
            </a:r>
            <a:r>
              <a:rPr lang="en-US" dirty="0" smtClean="0"/>
              <a:t/>
            </a:r>
          </a:p>
          <a:p>
            <a:pPr algn="ctr"/>
            <a:r>
              <a:rPr lang="en-US" dirty="0" smtClean="0"/>
              <a:t/>
            </a:r>
            <a:r>
              <a:rPr lang="en-US" sz="2100" dirty="0" smtClean="0">
                <a:solidFill>
                  <a:srgbClr val="1c2f69"/>
                </a:solidFill>
                <a:latin typeface="Gmarket Sans Medium" pitchFamily="34" charset="0"/>
                <a:cs typeface="Gmarket Sans Medium" pitchFamily="34" charset="0"/>
              </a:rPr>
              <a:t>기능 구현</a:t>
            </a:r>
            <a:endParaRPr lang="en-US" dirty="0"/>
          </a:p>
        </p:txBody>
      </p:sp>
      <p:sp>
        <p:nvSpPr>
          <p:cNvPr id="27" name="Object 27"/>
          <p:cNvSpPr txBox="1"/>
          <p:nvPr/>
        </p:nvSpPr>
        <p:spPr>
          <a:xfrm>
            <a:off x="10182107" y="3893727"/>
            <a:ext cx="1757864" cy="666650"/>
          </a:xfrm>
          <a:prstGeom prst="rect">
            <a:avLst/>
          </a:prstGeom>
          <a:noFill/>
        </p:spPr>
        <p:txBody>
          <a:bodyPr anchor="ctr" wrap="square" rtlCol="0">
            <a:spAutoFit/>
          </a:bodyPr>
          <a:lstStyle/>
          <a:p>
            <a:pPr algn="ctr"/>
            <a:r>
              <a:rPr lang="en-US" sz="2500" spc="-100" kern="0" dirty="0" smtClean="0">
                <a:solidFill>
                  <a:srgbClr val="ffffff"/>
                </a:solidFill>
                <a:latin typeface="Gmarket Sans Bold" pitchFamily="34" charset="0"/>
                <a:cs typeface="Gmarket Sans Bold" pitchFamily="34" charset="0"/>
              </a:rPr>
              <a:t>PART</a:t>
            </a:r>
            <a:endParaRPr lang="en-US" dirty="0"/>
          </a:p>
        </p:txBody>
      </p:sp>
      <p:sp>
        <p:nvSpPr>
          <p:cNvPr id="28" name="Object 28"/>
          <p:cNvSpPr txBox="1"/>
          <p:nvPr/>
        </p:nvSpPr>
        <p:spPr>
          <a:xfrm>
            <a:off x="9959090" y="4133137"/>
            <a:ext cx="2203897" cy="1896793"/>
          </a:xfrm>
          <a:prstGeom prst="rect">
            <a:avLst/>
          </a:prstGeom>
          <a:noFill/>
        </p:spPr>
        <p:txBody>
          <a:bodyPr anchor="ctr" wrap="square" rtlCol="0">
            <a:spAutoFit/>
          </a:bodyPr>
          <a:lstStyle/>
          <a:p>
            <a:pPr algn="ctr"/>
            <a:r>
              <a:rPr lang="en-US" sz="7100" spc="-300" kern="0" dirty="0" smtClean="0">
                <a:solidFill>
                  <a:srgbClr val="ffffff"/>
                </a:solidFill>
                <a:latin typeface="Gmarket Sans Bold" pitchFamily="34" charset="0"/>
                <a:cs typeface="Gmarket Sans Bold" pitchFamily="34" charset="0"/>
              </a:rPr>
              <a:t>03</a:t>
            </a:r>
            <a:endParaRPr lang="en-US" dirty="0"/>
          </a:p>
        </p:txBody>
      </p:sp>
      <p:grpSp>
        <p:nvGrpSpPr>
          <p:cNvPr id="1006" name="그룹 1006"/>
          <p:cNvGrpSpPr/>
          <p:nvPr/>
        </p:nvGrpSpPr>
        <p:grpSpPr>
          <a:xfrm>
            <a:off x="9597246" y="6616740"/>
            <a:ext cx="2927586" cy="326400"/>
            <a:chOff x="9597246" y="6616740"/>
            <a:chExt cx="2927586" cy="326400"/>
          </a:xfrm>
        </p:grpSpPr>
        <p:pic>
          <p:nvPicPr>
            <p:cNvPr id="30" name="Object 29"/>
            <p:cNvPicPr>
              <a:picLocks noChangeAspect="1"/>
            </p:cNvPicPr>
            <p:nvPr/>
          </p:nvPicPr>
          <p:blipFill>
            <a:blip r:embed="rId7" cstate="print"/>
            <a:stretch>
              <a:fillRect/>
            </a:stretch>
          </p:blipFill>
          <p:spPr>
            <a:xfrm>
              <a:off x="9597246" y="6616740"/>
              <a:ext cx="2927586" cy="326400"/>
            </a:xfrm>
            <a:prstGeom prst="rect">
              <a:avLst/>
            </a:prstGeom>
          </p:spPr>
        </p:pic>
      </p:grpSp>
      <p:sp>
        <p:nvSpPr>
          <p:cNvPr id="32" name="Object 32"/>
          <p:cNvSpPr txBox="1"/>
          <p:nvPr/>
        </p:nvSpPr>
        <p:spPr>
          <a:xfrm>
            <a:off x="12200408" y="6173405"/>
            <a:ext cx="5393990" cy="671436"/>
          </a:xfrm>
          <a:prstGeom prst="rect">
            <a:avLst/>
          </a:prstGeom>
          <a:noFill/>
        </p:spPr>
        <p:txBody>
          <a:bodyPr anchor="ctr" wrap="square" rtlCol="0">
            <a:spAutoFit/>
          </a:bodyPr>
          <a:lstStyle/>
          <a:p>
            <a:pPr algn="ctr"/>
            <a:r>
              <a:rPr lang="en-US" sz="2500" spc="-100" kern="0" dirty="0" smtClean="0">
                <a:solidFill>
                  <a:srgbClr val="ffb352"/>
                </a:solidFill>
                <a:latin typeface="Gmarket Sans Bold" pitchFamily="34" charset="0"/>
                <a:cs typeface="Gmarket Sans Bold" pitchFamily="34" charset="0"/>
              </a:rPr>
              <a:t>시연</a:t>
            </a:r>
            <a:endParaRPr lang="en-US" dirty="0"/>
          </a:p>
        </p:txBody>
      </p:sp>
      <p:grpSp>
        <p:nvGrpSpPr>
          <p:cNvPr id="1007" name="그룹 1007"/>
          <p:cNvGrpSpPr/>
          <p:nvPr/>
        </p:nvGrpSpPr>
        <p:grpSpPr>
          <a:xfrm>
            <a:off x="13756068" y="3094123"/>
            <a:ext cx="2282669" cy="2735570"/>
            <a:chOff x="13756068" y="3094123"/>
            <a:chExt cx="2282669" cy="2735570"/>
          </a:xfrm>
        </p:grpSpPr>
        <p:pic>
          <p:nvPicPr>
            <p:cNvPr id="34" name="Object 33"/>
            <p:cNvPicPr>
              <a:picLocks noChangeAspect="1"/>
            </p:cNvPicPr>
            <p:nvPr/>
          </p:nvPicPr>
          <p:blipFill>
            <a:blip r:embed="rId8" cstate="print"/>
            <a:stretch>
              <a:fillRect/>
            </a:stretch>
          </p:blipFill>
          <p:spPr>
            <a:xfrm>
              <a:off x="13756068" y="3094123"/>
              <a:ext cx="2282669" cy="2735570"/>
            </a:xfrm>
            <a:prstGeom prst="rect">
              <a:avLst/>
            </a:prstGeom>
          </p:spPr>
        </p:pic>
      </p:grpSp>
      <p:sp>
        <p:nvSpPr>
          <p:cNvPr id="36" name="Object 36"/>
          <p:cNvSpPr txBox="1"/>
          <p:nvPr/>
        </p:nvSpPr>
        <p:spPr>
          <a:xfrm>
            <a:off x="12689646" y="6875582"/>
            <a:ext cx="4415515" cy="1142857"/>
          </a:xfrm>
          <a:prstGeom prst="rect">
            <a:avLst/>
          </a:prstGeom>
          <a:noFill/>
        </p:spPr>
        <p:txBody>
          <a:bodyPr anchor="ctr" wrap="square" rtlCol="0">
            <a:spAutoFit/>
          </a:bodyPr>
          <a:lstStyle/>
          <a:p>
            <a:pPr algn="ctr"/>
            <a:r>
              <a:rPr lang="en-US" sz="2100" spc="-100" kern="0" dirty="0" smtClean="0">
                <a:solidFill>
                  <a:srgbClr val="1c2f69"/>
                </a:solidFill>
                <a:latin typeface="Gmarket Sans Medium" pitchFamily="34" charset="0"/>
                <a:cs typeface="Gmarket Sans Medium" pitchFamily="34" charset="0"/>
              </a:rPr>
              <a:t>시연 영상</a:t>
            </a:r>
            <a:r>
              <a:rPr lang="en-US" dirty="0" smtClean="0"/>
              <a:t/>
            </a:r>
          </a:p>
          <a:p>
            <a:pPr algn="ctr"/>
            <a:r>
              <a:rPr lang="en-US" dirty="0" smtClean="0"/>
              <a:t/>
            </a:r>
            <a:r>
              <a:rPr lang="en-US" sz="2100" spc="-100" kern="0" dirty="0" smtClean="0">
                <a:solidFill>
                  <a:srgbClr val="1c2f69"/>
                </a:solidFill>
                <a:latin typeface="Gmarket Sans Medium" pitchFamily="34" charset="0"/>
                <a:cs typeface="Gmarket Sans Medium" pitchFamily="34" charset="0"/>
              </a:rPr>
              <a:t>직접 시연</a:t>
            </a:r>
            <a:endParaRPr lang="en-US" dirty="0"/>
          </a:p>
        </p:txBody>
      </p:sp>
      <p:sp>
        <p:nvSpPr>
          <p:cNvPr id="37" name="Object 37"/>
          <p:cNvSpPr txBox="1"/>
          <p:nvPr/>
        </p:nvSpPr>
        <p:spPr>
          <a:xfrm>
            <a:off x="14018471" y="3893727"/>
            <a:ext cx="1757864" cy="666650"/>
          </a:xfrm>
          <a:prstGeom prst="rect">
            <a:avLst/>
          </a:prstGeom>
          <a:noFill/>
        </p:spPr>
        <p:txBody>
          <a:bodyPr anchor="ctr" wrap="square" rtlCol="0">
            <a:spAutoFit/>
          </a:bodyPr>
          <a:lstStyle/>
          <a:p>
            <a:pPr algn="ctr"/>
            <a:r>
              <a:rPr lang="en-US" sz="2500" spc="-100" kern="0" dirty="0" smtClean="0">
                <a:solidFill>
                  <a:srgbClr val="ffffff"/>
                </a:solidFill>
                <a:latin typeface="Gmarket Sans Bold" pitchFamily="34" charset="0"/>
                <a:cs typeface="Gmarket Sans Bold" pitchFamily="34" charset="0"/>
              </a:rPr>
              <a:t>PART</a:t>
            </a:r>
            <a:endParaRPr lang="en-US" dirty="0"/>
          </a:p>
        </p:txBody>
      </p:sp>
      <p:sp>
        <p:nvSpPr>
          <p:cNvPr id="38" name="Object 38"/>
          <p:cNvSpPr txBox="1"/>
          <p:nvPr/>
        </p:nvSpPr>
        <p:spPr>
          <a:xfrm>
            <a:off x="13839573" y="4145776"/>
            <a:ext cx="2115660" cy="1896793"/>
          </a:xfrm>
          <a:prstGeom prst="rect">
            <a:avLst/>
          </a:prstGeom>
          <a:noFill/>
        </p:spPr>
        <p:txBody>
          <a:bodyPr anchor="ctr" wrap="square" rtlCol="0">
            <a:spAutoFit/>
          </a:bodyPr>
          <a:lstStyle/>
          <a:p>
            <a:pPr algn="ctr"/>
            <a:r>
              <a:rPr lang="en-US" sz="7100" spc="-300" kern="0" dirty="0" smtClean="0">
                <a:solidFill>
                  <a:srgbClr val="ffffff"/>
                </a:solidFill>
                <a:latin typeface="Gmarket Sans Bold" pitchFamily="34" charset="0"/>
                <a:cs typeface="Gmarket Sans Bold" pitchFamily="34" charset="0"/>
              </a:rPr>
              <a:t>04</a:t>
            </a:r>
            <a:endParaRPr lang="en-US" dirty="0"/>
          </a:p>
        </p:txBody>
      </p:sp>
      <p:grpSp>
        <p:nvGrpSpPr>
          <p:cNvPr id="1008" name="그룹 1008"/>
          <p:cNvGrpSpPr/>
          <p:nvPr/>
        </p:nvGrpSpPr>
        <p:grpSpPr>
          <a:xfrm>
            <a:off x="13438898" y="6616740"/>
            <a:ext cx="2917009" cy="326400"/>
            <a:chOff x="13438898" y="6616740"/>
            <a:chExt cx="2917009" cy="326400"/>
          </a:xfrm>
        </p:grpSpPr>
        <p:pic>
          <p:nvPicPr>
            <p:cNvPr id="40" name="Object 39"/>
            <p:cNvPicPr>
              <a:picLocks noChangeAspect="1"/>
            </p:cNvPicPr>
            <p:nvPr/>
          </p:nvPicPr>
          <p:blipFill>
            <a:blip r:embed="rId9" cstate="print"/>
            <a:stretch>
              <a:fillRect/>
            </a:stretch>
          </p:blipFill>
          <p:spPr>
            <a:xfrm>
              <a:off x="13438898" y="6616740"/>
              <a:ext cx="2917009" cy="326400"/>
            </a:xfrm>
            <a:prstGeom prst="rect">
              <a:avLst/>
            </a:prstGeom>
          </p:spPr>
        </p:pic>
      </p:grpSp>
      <p:sp>
        <p:nvSpPr>
          <p:cNvPr id="42" name="Object 42"/>
          <p:cNvSpPr txBox="1"/>
          <p:nvPr/>
        </p:nvSpPr>
        <p:spPr>
          <a:xfrm>
            <a:off x="4505271" y="6173405"/>
            <a:ext cx="5393990" cy="671436"/>
          </a:xfrm>
          <a:prstGeom prst="rect">
            <a:avLst/>
          </a:prstGeom>
          <a:noFill/>
        </p:spPr>
        <p:txBody>
          <a:bodyPr anchor="ctr" wrap="square" rtlCol="0">
            <a:spAutoFit/>
          </a:bodyPr>
          <a:lstStyle/>
          <a:p>
            <a:pPr algn="ctr"/>
            <a:r>
              <a:rPr lang="en-US" sz="2500" spc="-100" kern="0" dirty="0" smtClean="0">
                <a:solidFill>
                  <a:srgbClr val="2fa599"/>
                </a:solidFill>
                <a:latin typeface="Gmarket Sans Bold" pitchFamily="34" charset="0"/>
                <a:cs typeface="Gmarket Sans Bold" pitchFamily="34" charset="0"/>
              </a:rPr>
              <a:t>구조 소개</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ERD - 동화책</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132320" y="2192396"/>
            <a:ext cx="16021075" cy="8320001"/>
            <a:chOff x="1132320" y="2192396"/>
            <a:chExt cx="16021075" cy="8320001"/>
          </a:xfrm>
        </p:grpSpPr>
        <p:pic>
          <p:nvPicPr>
            <p:cNvPr id="10" name="Object 9"/>
            <p:cNvPicPr>
              <a:picLocks noChangeAspect="1"/>
            </p:cNvPicPr>
            <p:nvPr/>
          </p:nvPicPr>
          <p:blipFill>
            <a:blip r:embed="rId4" cstate="print"/>
            <a:stretch>
              <a:fillRect/>
            </a:stretch>
          </p:blipFill>
          <p:spPr>
            <a:xfrm>
              <a:off x="1132320" y="2192396"/>
              <a:ext cx="16021075" cy="8320001"/>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4" name="Object 14"/>
          <p:cNvSpPr txBox="1"/>
          <p:nvPr/>
        </p:nvSpPr>
        <p:spPr>
          <a:xfrm>
            <a:off x="5037891" y="1406184"/>
            <a:ext cx="8209932" cy="671436"/>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동화책 정보 - 리뷰 - 저장 - 좋아요</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클래스 다이어그램</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412695" y="1626580"/>
            <a:ext cx="8372165" cy="8092055"/>
            <a:chOff x="412695" y="1626580"/>
            <a:chExt cx="8372165" cy="8092055"/>
          </a:xfrm>
        </p:grpSpPr>
        <p:pic>
          <p:nvPicPr>
            <p:cNvPr id="10" name="Object 9"/>
            <p:cNvPicPr>
              <a:picLocks noChangeAspect="1"/>
            </p:cNvPicPr>
            <p:nvPr/>
          </p:nvPicPr>
          <p:blipFill>
            <a:blip r:embed="rId4" cstate="print"/>
            <a:stretch>
              <a:fillRect/>
            </a:stretch>
          </p:blipFill>
          <p:spPr>
            <a:xfrm>
              <a:off x="412695" y="1626580"/>
              <a:ext cx="8372165" cy="8092055"/>
            </a:xfrm>
            <a:prstGeom prst="rect">
              <a:avLst/>
            </a:prstGeom>
          </p:spPr>
        </p:pic>
      </p:grpSp>
      <p:grpSp>
        <p:nvGrpSpPr>
          <p:cNvPr id="1004" name="그룹 1004"/>
          <p:cNvGrpSpPr/>
          <p:nvPr/>
        </p:nvGrpSpPr>
        <p:grpSpPr>
          <a:xfrm>
            <a:off x="8956614" y="1626580"/>
            <a:ext cx="8905820" cy="8092055"/>
            <a:chOff x="8956614" y="1626580"/>
            <a:chExt cx="8905820" cy="8092055"/>
          </a:xfrm>
        </p:grpSpPr>
        <p:pic>
          <p:nvPicPr>
            <p:cNvPr id="13" name="Object 12"/>
            <p:cNvPicPr>
              <a:picLocks noChangeAspect="1"/>
            </p:cNvPicPr>
            <p:nvPr/>
          </p:nvPicPr>
          <p:blipFill>
            <a:blip r:embed="rId5" cstate="print"/>
            <a:stretch>
              <a:fillRect/>
            </a:stretch>
          </p:blipFill>
          <p:spPr>
            <a:xfrm>
              <a:off x="8956614" y="1626580"/>
              <a:ext cx="8905820" cy="8092055"/>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클래스 다이어그램</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9591420" y="1259958"/>
            <a:ext cx="6603175" cy="3717689"/>
            <a:chOff x="9591420" y="1259958"/>
            <a:chExt cx="6603175" cy="3717689"/>
          </a:xfrm>
        </p:grpSpPr>
        <p:pic>
          <p:nvPicPr>
            <p:cNvPr id="10" name="Object 9"/>
            <p:cNvPicPr>
              <a:picLocks noChangeAspect="1"/>
            </p:cNvPicPr>
            <p:nvPr/>
          </p:nvPicPr>
          <p:blipFill>
            <a:blip r:embed="rId4" cstate="print"/>
            <a:stretch>
              <a:fillRect/>
            </a:stretch>
          </p:blipFill>
          <p:spPr>
            <a:xfrm>
              <a:off x="9591420" y="1259958"/>
              <a:ext cx="6603175" cy="3717689"/>
            </a:xfrm>
            <a:prstGeom prst="rect">
              <a:avLst/>
            </a:prstGeom>
          </p:spPr>
        </p:pic>
      </p:grpSp>
      <p:grpSp>
        <p:nvGrpSpPr>
          <p:cNvPr id="1004" name="그룹 1004"/>
          <p:cNvGrpSpPr/>
          <p:nvPr/>
        </p:nvGrpSpPr>
        <p:grpSpPr>
          <a:xfrm>
            <a:off x="9073242" y="5142857"/>
            <a:ext cx="7639529" cy="3841069"/>
            <a:chOff x="9073242" y="5142857"/>
            <a:chExt cx="7639529" cy="3841069"/>
          </a:xfrm>
        </p:grpSpPr>
        <p:pic>
          <p:nvPicPr>
            <p:cNvPr id="13" name="Object 12"/>
            <p:cNvPicPr>
              <a:picLocks noChangeAspect="1"/>
            </p:cNvPicPr>
            <p:nvPr/>
          </p:nvPicPr>
          <p:blipFill>
            <a:blip r:embed="rId5" cstate="print"/>
            <a:stretch>
              <a:fillRect/>
            </a:stretch>
          </p:blipFill>
          <p:spPr>
            <a:xfrm>
              <a:off x="9073242" y="5142857"/>
              <a:ext cx="7639529" cy="3841069"/>
            </a:xfrm>
            <a:prstGeom prst="rect">
              <a:avLst/>
            </a:prstGeom>
          </p:spPr>
        </p:pic>
      </p:grpSp>
      <p:grpSp>
        <p:nvGrpSpPr>
          <p:cNvPr id="1005" name="그룹 1005"/>
          <p:cNvGrpSpPr/>
          <p:nvPr/>
        </p:nvGrpSpPr>
        <p:grpSpPr>
          <a:xfrm>
            <a:off x="412695" y="2454987"/>
            <a:ext cx="8261760" cy="5735506"/>
            <a:chOff x="412695" y="2454987"/>
            <a:chExt cx="8261760" cy="5735506"/>
          </a:xfrm>
        </p:grpSpPr>
        <p:pic>
          <p:nvPicPr>
            <p:cNvPr id="16" name="Object 15"/>
            <p:cNvPicPr>
              <a:picLocks noChangeAspect="1"/>
            </p:cNvPicPr>
            <p:nvPr/>
          </p:nvPicPr>
          <p:blipFill>
            <a:blip r:embed="rId6" cstate="print"/>
            <a:stretch>
              <a:fillRect/>
            </a:stretch>
          </p:blipFill>
          <p:spPr>
            <a:xfrm>
              <a:off x="412695" y="2454987"/>
              <a:ext cx="8261760" cy="5735506"/>
            </a:xfrm>
            <a:prstGeom prst="rect">
              <a:avLst/>
            </a:prstGeom>
          </p:spPr>
        </p:pic>
      </p:grpSp>
      <p:grpSp>
        <p:nvGrpSpPr>
          <p:cNvPr id="1006" name="그룹 1006"/>
          <p:cNvGrpSpPr/>
          <p:nvPr/>
        </p:nvGrpSpPr>
        <p:grpSpPr>
          <a:xfrm>
            <a:off x="9029478" y="5000465"/>
            <a:ext cx="7727058" cy="21429"/>
            <a:chOff x="9029478" y="5000465"/>
            <a:chExt cx="7727058" cy="21429"/>
          </a:xfrm>
        </p:grpSpPr>
        <p:pic>
          <p:nvPicPr>
            <p:cNvPr id="19" name="Object 18"/>
            <p:cNvPicPr>
              <a:picLocks noChangeAspect="1"/>
            </p:cNvPicPr>
            <p:nvPr/>
          </p:nvPicPr>
          <p:blipFill>
            <a:blip r:embed="rId7" cstate="print"/>
            <a:stretch>
              <a:fillRect/>
            </a:stretch>
          </p:blipFill>
          <p:spPr>
            <a:xfrm>
              <a:off x="9029478" y="5000465"/>
              <a:ext cx="7727058" cy="21429"/>
            </a:xfrm>
            <a:prstGeom prst="rect">
              <a:avLst/>
            </a:prstGeom>
          </p:spPr>
        </p:pic>
      </p:grpSp>
      <p:grpSp>
        <p:nvGrpSpPr>
          <p:cNvPr id="1007" name="그룹 1007"/>
          <p:cNvGrpSpPr/>
          <p:nvPr/>
        </p:nvGrpSpPr>
        <p:grpSpPr>
          <a:xfrm>
            <a:off x="4996820" y="5449603"/>
            <a:ext cx="7314297" cy="21429"/>
            <a:chOff x="4996820" y="5449603"/>
            <a:chExt cx="7314297" cy="21429"/>
          </a:xfrm>
        </p:grpSpPr>
        <p:pic>
          <p:nvPicPr>
            <p:cNvPr id="22" name="Object 21"/>
            <p:cNvPicPr>
              <a:picLocks noChangeAspect="1"/>
            </p:cNvPicPr>
            <p:nvPr/>
          </p:nvPicPr>
          <p:blipFill>
            <a:blip r:embed="rId8" cstate="print"/>
            <a:stretch>
              <a:fillRect/>
            </a:stretch>
          </p:blipFill>
          <p:spPr>
            <a:xfrm rot="5400000">
              <a:off x="4996820" y="5449603"/>
              <a:ext cx="7314297" cy="21429"/>
            </a:xfrm>
            <a:prstGeom prst="rect">
              <a:avLst/>
            </a:prstGeom>
          </p:spPr>
        </p:pic>
      </p:grpSp>
      <p:sp>
        <p:nvSpPr>
          <p:cNvPr id="24" name="Object 24"/>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25" name="Object 25"/>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26" name="Object 26"/>
          <p:cNvSpPr txBox="1"/>
          <p:nvPr/>
        </p:nvSpPr>
        <p:spPr>
          <a:xfrm>
            <a:off x="155155" y="1788320"/>
            <a:ext cx="8209932" cy="800000"/>
          </a:xfrm>
          <a:prstGeom prst="rect">
            <a:avLst/>
          </a:prstGeom>
          <a:noFill/>
        </p:spPr>
        <p:txBody>
          <a:bodyPr anchor="ctr" wrap="square" rtlCol="0">
            <a:spAutoFit/>
          </a:bodyPr>
          <a:lstStyle/>
          <a:p>
            <a:pPr algn="ctr"/>
            <a:r>
              <a:rPr lang="en-US" sz="3000" dirty="0" smtClean="0">
                <a:solidFill>
                  <a:srgbClr val="fd6f22"/>
                </a:solidFill>
                <a:latin typeface="Gmarket Sans Medium" pitchFamily="34" charset="0"/>
                <a:cs typeface="Gmarket Sans Medium" pitchFamily="34" charset="0"/>
              </a:rPr>
              <a:t>1.</a:t>
            </a:r>
            <a:r>
              <a:rPr lang="en-US" sz="3000" dirty="0" smtClean="0">
                <a:solidFill>
                  <a:srgbClr val="fd6f22"/>
                </a:solidFill>
                <a:latin typeface="Gmarket Sans Medium" pitchFamily="34" charset="0"/>
                <a:cs typeface="Gmarket Sans Medium" pitchFamily="34" charset="0"/>
              </a:rPr>
              <a:t> SOLID 원칙</a:t>
            </a:r>
            <a:r>
              <a:rPr lang="en-US" sz="3000" dirty="0" smtClean="0">
                <a:solidFill>
                  <a:srgbClr val="fd6f22"/>
                </a:solidFill>
                <a:latin typeface="Gmarket Sans Medium" pitchFamily="34" charset="0"/>
                <a:cs typeface="Gmarket Sans Medium" pitchFamily="34" charset="0"/>
              </a:rPr>
              <a:t> 준수</a:t>
            </a:r>
            <a:endParaRPr lang="en-US" dirty="0"/>
          </a:p>
        </p:txBody>
      </p:sp>
      <p:sp>
        <p:nvSpPr>
          <p:cNvPr id="27" name="Object 27"/>
          <p:cNvSpPr txBox="1"/>
          <p:nvPr/>
        </p:nvSpPr>
        <p:spPr>
          <a:xfrm>
            <a:off x="12854044" y="3075600"/>
            <a:ext cx="8209932" cy="620000"/>
          </a:xfrm>
          <a:prstGeom prst="rect">
            <a:avLst/>
          </a:prstGeom>
          <a:noFill/>
        </p:spPr>
        <p:txBody>
          <a:bodyPr anchor="ctr" wrap="square" rtlCol="0">
            <a:spAutoFit/>
          </a:bodyPr>
          <a:lstStyle/>
          <a:p>
            <a:pPr algn="ctr"/>
            <a:r>
              <a:rPr lang="en-US" sz="2300" dirty="0" smtClean="0">
                <a:solidFill>
                  <a:srgbClr val="1c2f69"/>
                </a:solidFill>
                <a:latin typeface="Gmarket Sans Medium" pitchFamily="34" charset="0"/>
                <a:cs typeface="Gmarket Sans Medium" pitchFamily="34" charset="0"/>
              </a:rPr>
              <a:t>사용자, 관리자</a:t>
            </a:r>
            <a:endParaRPr lang="en-US" dirty="0"/>
          </a:p>
        </p:txBody>
      </p:sp>
      <p:sp>
        <p:nvSpPr>
          <p:cNvPr id="28" name="Object 28"/>
          <p:cNvSpPr txBox="1"/>
          <p:nvPr/>
        </p:nvSpPr>
        <p:spPr>
          <a:xfrm>
            <a:off x="8737247" y="8897738"/>
            <a:ext cx="8209932" cy="620000"/>
          </a:xfrm>
          <a:prstGeom prst="rect">
            <a:avLst/>
          </a:prstGeom>
          <a:noFill/>
        </p:spPr>
        <p:txBody>
          <a:bodyPr anchor="ctr" wrap="square" rtlCol="0">
            <a:spAutoFit/>
          </a:bodyPr>
          <a:lstStyle/>
          <a:p>
            <a:pPr algn="ctr"/>
            <a:r>
              <a:rPr lang="en-US" sz="2300" dirty="0" smtClean="0">
                <a:solidFill>
                  <a:srgbClr val="1c2f69"/>
                </a:solidFill>
                <a:latin typeface="Gmarket Sans Medium" pitchFamily="34" charset="0"/>
                <a:cs typeface="Gmarket Sans Medium" pitchFamily="34" charset="0"/>
              </a:rPr>
              <a:t>건의 게시판(게시글, 댓글, 검색)</a:t>
            </a:r>
            <a:endParaRPr lang="en-US" dirty="0"/>
          </a:p>
        </p:txBody>
      </p:sp>
      <p:sp>
        <p:nvSpPr>
          <p:cNvPr id="29" name="Object 29"/>
          <p:cNvSpPr txBox="1"/>
          <p:nvPr/>
        </p:nvSpPr>
        <p:spPr>
          <a:xfrm>
            <a:off x="155155" y="8600812"/>
            <a:ext cx="8209932" cy="620000"/>
          </a:xfrm>
          <a:prstGeom prst="rect">
            <a:avLst/>
          </a:prstGeom>
          <a:noFill/>
        </p:spPr>
        <p:txBody>
          <a:bodyPr anchor="ctr" wrap="square" rtlCol="0">
            <a:spAutoFit/>
          </a:bodyPr>
          <a:lstStyle/>
          <a:p>
            <a:pPr algn="ctr"/>
            <a:r>
              <a:rPr lang="en-US" sz="2300" dirty="0" smtClean="0">
                <a:solidFill>
                  <a:srgbClr val="1c2f69"/>
                </a:solidFill>
                <a:latin typeface="Gmarket Sans Medium" pitchFamily="34" charset="0"/>
                <a:cs typeface="Gmarket Sans Medium" pitchFamily="34" charset="0"/>
              </a:rPr>
              <a:t>자유게시판(게시글, 댓글, 신고, 검색)</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클래스 다이어그램</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9447268" y="8833804"/>
            <a:ext cx="7962225" cy="710588"/>
            <a:chOff x="9447268" y="8833804"/>
            <a:chExt cx="7962225" cy="710588"/>
          </a:xfrm>
        </p:grpSpPr>
        <p:pic>
          <p:nvPicPr>
            <p:cNvPr id="10" name="Object 9"/>
            <p:cNvPicPr>
              <a:picLocks noChangeAspect="1"/>
            </p:cNvPicPr>
            <p:nvPr/>
          </p:nvPicPr>
          <p:blipFill>
            <a:blip r:embed="rId4" cstate="print"/>
            <a:stretch>
              <a:fillRect/>
            </a:stretch>
          </p:blipFill>
          <p:spPr>
            <a:xfrm>
              <a:off x="9447268" y="8833804"/>
              <a:ext cx="7962225" cy="710588"/>
            </a:xfrm>
            <a:prstGeom prst="rect">
              <a:avLst/>
            </a:prstGeom>
          </p:spPr>
        </p:pic>
      </p:grpSp>
      <p:grpSp>
        <p:nvGrpSpPr>
          <p:cNvPr id="1004" name="그룹 1004"/>
          <p:cNvGrpSpPr/>
          <p:nvPr/>
        </p:nvGrpSpPr>
        <p:grpSpPr>
          <a:xfrm>
            <a:off x="9648921" y="1663441"/>
            <a:ext cx="7558920" cy="2352111"/>
            <a:chOff x="9648921" y="1663441"/>
            <a:chExt cx="7558920" cy="2352111"/>
          </a:xfrm>
        </p:grpSpPr>
        <p:pic>
          <p:nvPicPr>
            <p:cNvPr id="13" name="Object 12"/>
            <p:cNvPicPr>
              <a:picLocks noChangeAspect="1"/>
            </p:cNvPicPr>
            <p:nvPr/>
          </p:nvPicPr>
          <p:blipFill>
            <a:blip r:embed="rId5" cstate="print"/>
            <a:stretch>
              <a:fillRect/>
            </a:stretch>
          </p:blipFill>
          <p:spPr>
            <a:xfrm>
              <a:off x="9648921" y="1663441"/>
              <a:ext cx="7558920" cy="2352111"/>
            </a:xfrm>
            <a:prstGeom prst="rect">
              <a:avLst/>
            </a:prstGeom>
          </p:spPr>
        </p:pic>
      </p:grpSp>
      <p:grpSp>
        <p:nvGrpSpPr>
          <p:cNvPr id="1005" name="그룹 1005"/>
          <p:cNvGrpSpPr/>
          <p:nvPr/>
        </p:nvGrpSpPr>
        <p:grpSpPr>
          <a:xfrm>
            <a:off x="9016749" y="4390372"/>
            <a:ext cx="9051012" cy="4010218"/>
            <a:chOff x="9016749" y="4390372"/>
            <a:chExt cx="9051012" cy="4010218"/>
          </a:xfrm>
        </p:grpSpPr>
        <p:pic>
          <p:nvPicPr>
            <p:cNvPr id="16" name="Object 15"/>
            <p:cNvPicPr>
              <a:picLocks noChangeAspect="1"/>
            </p:cNvPicPr>
            <p:nvPr/>
          </p:nvPicPr>
          <p:blipFill>
            <a:blip r:embed="rId6" cstate="print"/>
            <a:stretch>
              <a:fillRect/>
            </a:stretch>
          </p:blipFill>
          <p:spPr>
            <a:xfrm>
              <a:off x="9016749" y="4390372"/>
              <a:ext cx="9051012" cy="4010218"/>
            </a:xfrm>
            <a:prstGeom prst="rect">
              <a:avLst/>
            </a:prstGeom>
          </p:spPr>
        </p:pic>
      </p:grpSp>
      <p:grpSp>
        <p:nvGrpSpPr>
          <p:cNvPr id="1006" name="그룹 1006"/>
          <p:cNvGrpSpPr/>
          <p:nvPr/>
        </p:nvGrpSpPr>
        <p:grpSpPr>
          <a:xfrm>
            <a:off x="204926" y="2697625"/>
            <a:ext cx="8623124" cy="5419221"/>
            <a:chOff x="204926" y="2697625"/>
            <a:chExt cx="8623124" cy="5419221"/>
          </a:xfrm>
        </p:grpSpPr>
        <p:pic>
          <p:nvPicPr>
            <p:cNvPr id="19" name="Object 18"/>
            <p:cNvPicPr>
              <a:picLocks noChangeAspect="1"/>
            </p:cNvPicPr>
            <p:nvPr/>
          </p:nvPicPr>
          <p:blipFill>
            <a:blip r:embed="rId7" cstate="print"/>
            <a:stretch>
              <a:fillRect/>
            </a:stretch>
          </p:blipFill>
          <p:spPr>
            <a:xfrm>
              <a:off x="204926" y="2697625"/>
              <a:ext cx="8623124" cy="5419221"/>
            </a:xfrm>
            <a:prstGeom prst="rect">
              <a:avLst/>
            </a:prstGeom>
          </p:spPr>
        </p:pic>
      </p:grpSp>
      <p:sp>
        <p:nvSpPr>
          <p:cNvPr id="21" name="Object 2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22" name="Object 22"/>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23" name="Object 23"/>
          <p:cNvSpPr txBox="1"/>
          <p:nvPr/>
        </p:nvSpPr>
        <p:spPr>
          <a:xfrm>
            <a:off x="-1330035" y="7746237"/>
            <a:ext cx="11805832" cy="2885721"/>
          </a:xfrm>
          <a:prstGeom prst="rect">
            <a:avLst/>
          </a:prstGeom>
          <a:noFill/>
        </p:spPr>
        <p:txBody>
          <a:bodyPr anchor="ctr" wrap="square" rtlCol="0">
            <a:spAutoFit/>
          </a:bodyPr>
          <a:lstStyle/>
          <a:p>
            <a:pPr algn="ctr"/>
            <a:r>
              <a:rPr lang="en-US" sz="2500" dirty="0" smtClean="0">
                <a:solidFill>
                  <a:srgbClr val="1c2f69"/>
                </a:solidFill>
                <a:latin typeface="Gmarket Sans Medium" pitchFamily="34" charset="0"/>
                <a:cs typeface="Gmarket Sans Medium" pitchFamily="34" charset="0"/>
              </a:rPr>
              <a:t>다른 클래스에서 DAO 객체를 직접 생성하지 않고</a:t>
            </a:r>
            <a:r>
              <a:rPr lang="en-US" dirty="0" smtClean="0"/>
              <a:t/>
            </a:r>
          </a:p>
          <a:p>
            <a:pPr algn="ctr"/>
            <a:r>
              <a:rPr lang="en-US" dirty="0" smtClean="0"/>
              <a:t/>
            </a:r>
            <a:r>
              <a:rPr lang="en-US" sz="2500" u="sng" dirty="0" smtClean="0">
                <a:solidFill>
                  <a:srgbClr val="1c2f69"/>
                </a:solidFill>
                <a:latin typeface="Gmarket Sans Medium" pitchFamily="34" charset="0"/>
                <a:cs typeface="Gmarket Sans Medium" pitchFamily="34" charset="0"/>
              </a:rPr>
              <a:t>DAOManager</a:t>
            </a:r>
            <a:r>
              <a:rPr lang="en-US" sz="2500" dirty="0" smtClean="0">
                <a:solidFill>
                  <a:srgbClr val="1c2f69"/>
                </a:solidFill>
                <a:latin typeface="Gmarket Sans Medium" pitchFamily="34" charset="0"/>
                <a:cs typeface="Gmarket Sans Medium" pitchFamily="34" charset="0"/>
              </a:rPr>
              <a:t> 통해 객체를 받아 사용</a:t>
            </a:r>
            <a:r>
              <a:rPr lang="en-US" dirty="0" smtClean="0"/>
              <a:t/>
            </a:r>
          </a:p>
          <a:p>
            <a:pPr algn="ctr"/>
            <a:r>
              <a:rPr lang="en-US" dirty="0" smtClean="0"/>
              <a:t/>
            </a:r>
            <a:r>
              <a:rPr lang="en-US" sz="2500" dirty="0" smtClean="0">
                <a:solidFill>
                  <a:srgbClr val="1c2f69"/>
                </a:solidFill>
                <a:latin typeface="Gmarket Sans Medium" pitchFamily="34" charset="0"/>
                <a:cs typeface="Gmarket Sans Medium" pitchFamily="34" charset="0"/>
              </a:rPr>
              <a:t>-&gt; </a:t>
            </a:r>
            <a:r>
              <a:rPr lang="en-US" sz="2500" dirty="0" smtClean="0">
                <a:solidFill>
                  <a:srgbClr val="fd6f22"/>
                </a:solidFill>
                <a:latin typeface="Gmarket Sans Medium" pitchFamily="34" charset="0"/>
                <a:cs typeface="Gmarket Sans Medium" pitchFamily="34" charset="0"/>
              </a:rPr>
              <a:t>유지보수성 향상, 테스트 용이, 확장성 향상</a:t>
            </a:r>
            <a:r>
              <a:rPr lang="en-US" dirty="0" smtClean="0"/>
              <a:t/>
            </a:r>
          </a:p>
          <a:p>
            <a:pPr algn="ctr"/>
            <a:r>
              <a:rPr lang="en-US" dirty="0" smtClean="0"/>
              <a:t/>
            </a:r>
            <a:endParaRPr lang="en-US" dirty="0"/>
          </a:p>
        </p:txBody>
      </p:sp>
      <p:sp>
        <p:nvSpPr>
          <p:cNvPr id="24" name="Object 24"/>
          <p:cNvSpPr txBox="1"/>
          <p:nvPr/>
        </p:nvSpPr>
        <p:spPr>
          <a:xfrm>
            <a:off x="155155" y="1788320"/>
            <a:ext cx="8209932" cy="800000"/>
          </a:xfrm>
          <a:prstGeom prst="rect">
            <a:avLst/>
          </a:prstGeom>
          <a:noFill/>
        </p:spPr>
        <p:txBody>
          <a:bodyPr anchor="ctr" wrap="square" rtlCol="0">
            <a:spAutoFit/>
          </a:bodyPr>
          <a:lstStyle/>
          <a:p>
            <a:pPr algn="ctr"/>
            <a:r>
              <a:rPr lang="en-US" sz="3000" dirty="0" smtClean="0">
                <a:solidFill>
                  <a:srgbClr val="fd6f22"/>
                </a:solidFill>
                <a:latin typeface="Gmarket Sans Medium" pitchFamily="34" charset="0"/>
                <a:cs typeface="Gmarket Sans Medium" pitchFamily="34" charset="0"/>
              </a:rPr>
              <a:t>2. 의존성 관리</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478510" y="832640"/>
            <a:ext cx="13328695" cy="8660186"/>
            <a:chOff x="2478510" y="832640"/>
            <a:chExt cx="13328695" cy="8660186"/>
          </a:xfrm>
        </p:grpSpPr>
        <p:pic>
          <p:nvPicPr>
            <p:cNvPr id="3" name="Object 2"/>
            <p:cNvPicPr>
              <a:picLocks noChangeAspect="1"/>
            </p:cNvPicPr>
            <p:nvPr/>
          </p:nvPicPr>
          <p:blipFill>
            <a:blip r:embed="rId2" cstate="print"/>
            <a:stretch>
              <a:fillRect/>
            </a:stretch>
          </p:blipFill>
          <p:spPr>
            <a:xfrm>
              <a:off x="2478510" y="832640"/>
              <a:ext cx="13328695" cy="8660186"/>
            </a:xfrm>
            <a:prstGeom prst="rect">
              <a:avLst/>
            </a:prstGeom>
          </p:spPr>
        </p:pic>
      </p:grpSp>
      <p:sp>
        <p:nvSpPr>
          <p:cNvPr id="5" name="Object 5"/>
          <p:cNvSpPr txBox="1"/>
          <p:nvPr/>
        </p:nvSpPr>
        <p:spPr>
          <a:xfrm>
            <a:off x="8817382" y="4263549"/>
            <a:ext cx="6485286" cy="1420206"/>
          </a:xfrm>
          <a:prstGeom prst="rect">
            <a:avLst/>
          </a:prstGeom>
          <a:noFill/>
        </p:spPr>
        <p:txBody>
          <a:bodyPr anchor="ctr" wrap="square" rtlCol="0">
            <a:spAutoFit/>
          </a:bodyPr>
          <a:lstStyle/>
          <a:p>
            <a:pPr algn="ctr"/>
            <a:r>
              <a:rPr lang="en-US" sz="5300" spc="-500" kern="0" dirty="0" smtClean="0">
                <a:solidFill>
                  <a:srgbClr val="358a3c"/>
                </a:solidFill>
                <a:latin typeface="Gmarket Sans Bold" pitchFamily="34" charset="0"/>
                <a:cs typeface="Gmarket Sans Bold" pitchFamily="34" charset="0"/>
              </a:rPr>
              <a:t>기능 소개</a:t>
            </a:r>
            <a:endParaRPr lang="en-US" dirty="0"/>
          </a:p>
        </p:txBody>
      </p:sp>
      <p:sp>
        <p:nvSpPr>
          <p:cNvPr id="6" name="Object 6"/>
          <p:cNvSpPr txBox="1"/>
          <p:nvPr/>
        </p:nvSpPr>
        <p:spPr>
          <a:xfrm>
            <a:off x="4348633" y="3378394"/>
            <a:ext cx="3359741" cy="1274144"/>
          </a:xfrm>
          <a:prstGeom prst="rect">
            <a:avLst/>
          </a:prstGeom>
          <a:noFill/>
        </p:spPr>
        <p:txBody>
          <a:bodyPr anchor="ctr" wrap="square" rtlCol="0">
            <a:spAutoFit/>
          </a:bodyPr>
          <a:lstStyle/>
          <a:p>
            <a:pPr algn="ctr"/>
            <a:r>
              <a:rPr lang="en-US" sz="4800" spc="-200" kern="0" dirty="0" smtClean="0">
                <a:solidFill>
                  <a:srgbClr val="ffffff"/>
                </a:solidFill>
                <a:latin typeface="Gmarket Sans Bold" pitchFamily="34" charset="0"/>
                <a:cs typeface="Gmarket Sans Bold" pitchFamily="34" charset="0"/>
              </a:rPr>
              <a:t>PART</a:t>
            </a:r>
            <a:endParaRPr lang="en-US" dirty="0"/>
          </a:p>
        </p:txBody>
      </p:sp>
      <p:sp>
        <p:nvSpPr>
          <p:cNvPr id="7" name="Object 7"/>
          <p:cNvSpPr txBox="1"/>
          <p:nvPr/>
        </p:nvSpPr>
        <p:spPr>
          <a:xfrm>
            <a:off x="4209599" y="3629351"/>
            <a:ext cx="3637810" cy="3625914"/>
          </a:xfrm>
          <a:prstGeom prst="rect">
            <a:avLst/>
          </a:prstGeom>
          <a:noFill/>
        </p:spPr>
        <p:txBody>
          <a:bodyPr anchor="ctr" wrap="square" rtlCol="0">
            <a:spAutoFit/>
          </a:bodyPr>
          <a:lstStyle/>
          <a:p>
            <a:pPr algn="ctr"/>
            <a:r>
              <a:rPr lang="en-US" sz="13600" spc="-500" kern="0" dirty="0" smtClean="0">
                <a:solidFill>
                  <a:srgbClr val="ffffff"/>
                </a:solidFill>
                <a:latin typeface="Gmarket Sans Bold" pitchFamily="34" charset="0"/>
                <a:cs typeface="Gmarket Sans Bold" pitchFamily="34" charset="0"/>
              </a:rPr>
              <a:t>03</a:t>
            </a:r>
            <a:endParaRPr lang="en-US" dirty="0"/>
          </a:p>
        </p:txBody>
      </p:sp>
      <p:grpSp>
        <p:nvGrpSpPr>
          <p:cNvPr id="1002" name="그룹 1002"/>
          <p:cNvGrpSpPr/>
          <p:nvPr/>
        </p:nvGrpSpPr>
        <p:grpSpPr>
          <a:xfrm>
            <a:off x="11585495" y="3085127"/>
            <a:ext cx="642398" cy="581466"/>
            <a:chOff x="11585495" y="3085127"/>
            <a:chExt cx="642398" cy="581466"/>
          </a:xfrm>
        </p:grpSpPr>
        <p:pic>
          <p:nvPicPr>
            <p:cNvPr id="9" name="Object 8"/>
            <p:cNvPicPr>
              <a:picLocks noChangeAspect="1"/>
            </p:cNvPicPr>
            <p:nvPr/>
          </p:nvPicPr>
          <p:blipFill>
            <a:blip r:embed="rId3" cstate="print"/>
            <a:stretch>
              <a:fillRect/>
            </a:stretch>
          </p:blipFill>
          <p:spPr>
            <a:xfrm>
              <a:off x="11585495" y="3085127"/>
              <a:ext cx="642398" cy="581466"/>
            </a:xfrm>
            <a:prstGeom prst="rect">
              <a:avLst/>
            </a:prstGeom>
          </p:spPr>
        </p:pic>
      </p:grpSp>
      <p:grpSp>
        <p:nvGrpSpPr>
          <p:cNvPr id="1003" name="그룹 1003"/>
          <p:cNvGrpSpPr/>
          <p:nvPr/>
        </p:nvGrpSpPr>
        <p:grpSpPr>
          <a:xfrm>
            <a:off x="11585495" y="6027470"/>
            <a:ext cx="642398" cy="581466"/>
            <a:chOff x="11585495" y="6027470"/>
            <a:chExt cx="642398" cy="581466"/>
          </a:xfrm>
        </p:grpSpPr>
        <p:pic>
          <p:nvPicPr>
            <p:cNvPr id="12" name="Object 11"/>
            <p:cNvPicPr>
              <a:picLocks noChangeAspect="1"/>
            </p:cNvPicPr>
            <p:nvPr/>
          </p:nvPicPr>
          <p:blipFill>
            <a:blip r:embed="rId4" cstate="print"/>
            <a:stretch>
              <a:fillRect/>
            </a:stretch>
          </p:blipFill>
          <p:spPr>
            <a:xfrm>
              <a:off x="11585495" y="6027470"/>
              <a:ext cx="642398" cy="581466"/>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169304" y="2016529"/>
            <a:ext cx="12378646" cy="3362456"/>
            <a:chOff x="2169304" y="2016529"/>
            <a:chExt cx="12378646" cy="3362456"/>
          </a:xfrm>
        </p:grpSpPr>
        <p:pic>
          <p:nvPicPr>
            <p:cNvPr id="3" name="Object 2"/>
            <p:cNvPicPr>
              <a:picLocks noChangeAspect="1"/>
            </p:cNvPicPr>
            <p:nvPr/>
          </p:nvPicPr>
          <p:blipFill>
            <a:blip r:embed="rId2" cstate="print"/>
            <a:stretch>
              <a:fillRect/>
            </a:stretch>
          </p:blipFill>
          <p:spPr>
            <a:xfrm>
              <a:off x="2169304" y="2016529"/>
              <a:ext cx="12378646" cy="3362456"/>
            </a:xfrm>
            <a:prstGeom prst="rect">
              <a:avLst/>
            </a:prstGeom>
          </p:spPr>
        </p:pic>
      </p:grpSp>
      <p:grpSp>
        <p:nvGrpSpPr>
          <p:cNvPr id="1002" name="그룹 1002"/>
          <p:cNvGrpSpPr/>
          <p:nvPr/>
        </p:nvGrpSpPr>
        <p:grpSpPr>
          <a:xfrm>
            <a:off x="1063158" y="637116"/>
            <a:ext cx="17297635" cy="622842"/>
            <a:chOff x="1063158" y="637116"/>
            <a:chExt cx="17297635" cy="622842"/>
          </a:xfrm>
        </p:grpSpPr>
        <p:pic>
          <p:nvPicPr>
            <p:cNvPr id="6" name="Object 5"/>
            <p:cNvPicPr>
              <a:picLocks noChangeAspect="1"/>
            </p:cNvPicPr>
            <p:nvPr/>
          </p:nvPicPr>
          <p:blipFill>
            <a:blip r:embed="rId3" cstate="print"/>
            <a:stretch>
              <a:fillRect/>
            </a:stretch>
          </p:blipFill>
          <p:spPr>
            <a:xfrm>
              <a:off x="1063158" y="637116"/>
              <a:ext cx="17297635" cy="622842"/>
            </a:xfrm>
            <a:prstGeom prst="rect">
              <a:avLst/>
            </a:prstGeom>
          </p:spPr>
        </p:pic>
      </p:grpSp>
      <p:sp>
        <p:nvSpPr>
          <p:cNvPr id="8" name="Object 8"/>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분석</a:t>
            </a:r>
            <a:endParaRPr lang="en-US" dirty="0"/>
          </a:p>
        </p:txBody>
      </p:sp>
      <p:grpSp>
        <p:nvGrpSpPr>
          <p:cNvPr id="1003" name="그룹 1003"/>
          <p:cNvGrpSpPr/>
          <p:nvPr/>
        </p:nvGrpSpPr>
        <p:grpSpPr>
          <a:xfrm>
            <a:off x="412695" y="376314"/>
            <a:ext cx="859607" cy="1030160"/>
            <a:chOff x="412695" y="376314"/>
            <a:chExt cx="859607" cy="1030160"/>
          </a:xfrm>
        </p:grpSpPr>
        <p:pic>
          <p:nvPicPr>
            <p:cNvPr id="10" name="Object 9"/>
            <p:cNvPicPr>
              <a:picLocks noChangeAspect="1"/>
            </p:cNvPicPr>
            <p:nvPr/>
          </p:nvPicPr>
          <p:blipFill>
            <a:blip r:embed="rId4" cstate="print"/>
            <a:stretch>
              <a:fillRect/>
            </a:stretch>
          </p:blipFill>
          <p:spPr>
            <a:xfrm>
              <a:off x="412695" y="376314"/>
              <a:ext cx="859607" cy="1030160"/>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4" name="Object 14"/>
          <p:cNvSpPr txBox="1"/>
          <p:nvPr/>
        </p:nvSpPr>
        <p:spPr>
          <a:xfrm>
            <a:off x="3601534" y="1310344"/>
            <a:ext cx="6091923" cy="938095"/>
          </a:xfrm>
          <a:prstGeom prst="rect">
            <a:avLst/>
          </a:prstGeom>
          <a:noFill/>
        </p:spPr>
        <p:txBody>
          <a:bodyPr anchor="ctr" wrap="square" rtlCol="0">
            <a:spAutoFit/>
          </a:bodyPr>
          <a:lstStyle/>
          <a:p>
            <a:r>
              <a:rPr lang="en-US" sz="3500" spc="-200" kern="0" dirty="0" smtClean="0">
                <a:solidFill>
                  <a:srgbClr val="f37655"/>
                </a:solidFill>
                <a:latin typeface="Gmarket Sans Bold" pitchFamily="34" charset="0"/>
                <a:cs typeface="Gmarket Sans Bold" pitchFamily="34" charset="0"/>
              </a:rPr>
              <a:t>사용자</a:t>
            </a:r>
            <a:endParaRPr lang="en-US" dirty="0"/>
          </a:p>
        </p:txBody>
      </p:sp>
      <p:grpSp>
        <p:nvGrpSpPr>
          <p:cNvPr id="1004" name="그룹 1004"/>
          <p:cNvGrpSpPr/>
          <p:nvPr/>
        </p:nvGrpSpPr>
        <p:grpSpPr>
          <a:xfrm>
            <a:off x="4147774" y="6096812"/>
            <a:ext cx="12109806" cy="3948052"/>
            <a:chOff x="4147774" y="6096812"/>
            <a:chExt cx="12109806" cy="3948052"/>
          </a:xfrm>
        </p:grpSpPr>
        <p:pic>
          <p:nvPicPr>
            <p:cNvPr id="16" name="Object 15"/>
            <p:cNvPicPr>
              <a:picLocks noChangeAspect="1"/>
            </p:cNvPicPr>
            <p:nvPr/>
          </p:nvPicPr>
          <p:blipFill>
            <a:blip r:embed="rId5" cstate="print"/>
            <a:stretch>
              <a:fillRect/>
            </a:stretch>
          </p:blipFill>
          <p:spPr>
            <a:xfrm>
              <a:off x="4147774" y="6096812"/>
              <a:ext cx="12109806" cy="3948052"/>
            </a:xfrm>
            <a:prstGeom prst="rect">
              <a:avLst/>
            </a:prstGeom>
          </p:spPr>
        </p:pic>
      </p:grpSp>
      <p:sp>
        <p:nvSpPr>
          <p:cNvPr id="18" name="Object 18"/>
          <p:cNvSpPr txBox="1"/>
          <p:nvPr/>
        </p:nvSpPr>
        <p:spPr>
          <a:xfrm>
            <a:off x="13329871" y="5427765"/>
            <a:ext cx="2811529" cy="938095"/>
          </a:xfrm>
          <a:prstGeom prst="rect">
            <a:avLst/>
          </a:prstGeom>
          <a:noFill/>
        </p:spPr>
        <p:txBody>
          <a:bodyPr anchor="ctr" wrap="square" rtlCol="0">
            <a:spAutoFit/>
          </a:bodyPr>
          <a:lstStyle/>
          <a:p>
            <a:r>
              <a:rPr lang="en-US" sz="3500" spc="-200" kern="0" dirty="0" smtClean="0">
                <a:solidFill>
                  <a:srgbClr val="7b94cb"/>
                </a:solidFill>
                <a:latin typeface="Gmarket Sans Bold" pitchFamily="34" charset="0"/>
                <a:cs typeface="Gmarket Sans Bold" pitchFamily="34" charset="0"/>
              </a:rPr>
              <a:t>관리자</a:t>
            </a:r>
            <a:endParaRPr lang="en-US" dirty="0"/>
          </a:p>
        </p:txBody>
      </p:sp>
      <p:grpSp>
        <p:nvGrpSpPr>
          <p:cNvPr id="1005" name="그룹 1005"/>
          <p:cNvGrpSpPr/>
          <p:nvPr/>
        </p:nvGrpSpPr>
        <p:grpSpPr>
          <a:xfrm>
            <a:off x="14248157" y="5142857"/>
            <a:ext cx="3077818" cy="3077818"/>
            <a:chOff x="14248157" y="5142857"/>
            <a:chExt cx="3077818" cy="3077818"/>
          </a:xfrm>
        </p:grpSpPr>
        <p:pic>
          <p:nvPicPr>
            <p:cNvPr id="20" name="Object 19"/>
            <p:cNvPicPr>
              <a:picLocks noChangeAspect="1"/>
            </p:cNvPicPr>
            <p:nvPr/>
          </p:nvPicPr>
          <p:blipFill>
            <a:blip r:embed="rId6" cstate="print"/>
            <a:stretch>
              <a:fillRect/>
            </a:stretch>
          </p:blipFill>
          <p:spPr>
            <a:xfrm>
              <a:off x="14248157" y="5142857"/>
              <a:ext cx="3077818" cy="3077818"/>
            </a:xfrm>
            <a:prstGeom prst="rect">
              <a:avLst/>
            </a:prstGeom>
          </p:spPr>
        </p:pic>
      </p:grpSp>
      <p:grpSp>
        <p:nvGrpSpPr>
          <p:cNvPr id="1006" name="그룹 1006"/>
          <p:cNvGrpSpPr/>
          <p:nvPr/>
        </p:nvGrpSpPr>
        <p:grpSpPr>
          <a:xfrm>
            <a:off x="1308279" y="1383062"/>
            <a:ext cx="3002258" cy="3002258"/>
            <a:chOff x="1308279" y="1383062"/>
            <a:chExt cx="3002258" cy="3002258"/>
          </a:xfrm>
        </p:grpSpPr>
        <p:pic>
          <p:nvPicPr>
            <p:cNvPr id="23" name="Object 22"/>
            <p:cNvPicPr>
              <a:picLocks noChangeAspect="1"/>
            </p:cNvPicPr>
            <p:nvPr/>
          </p:nvPicPr>
          <p:blipFill>
            <a:blip r:embed="rId7" cstate="print"/>
            <a:stretch>
              <a:fillRect/>
            </a:stretch>
          </p:blipFill>
          <p:spPr>
            <a:xfrm>
              <a:off x="1308279" y="1383062"/>
              <a:ext cx="3002258" cy="3002258"/>
            </a:xfrm>
            <a:prstGeom prst="rect">
              <a:avLst/>
            </a:prstGeom>
          </p:spPr>
        </p:pic>
      </p:grpSp>
      <p:sp>
        <p:nvSpPr>
          <p:cNvPr id="25" name="Object 25"/>
          <p:cNvSpPr txBox="1"/>
          <p:nvPr/>
        </p:nvSpPr>
        <p:spPr>
          <a:xfrm>
            <a:off x="4089230" y="1632372"/>
            <a:ext cx="19332307" cy="4103809"/>
          </a:xfrm>
          <a:prstGeom prst="rect">
            <a:avLst/>
          </a:prstGeom>
          <a:noFill/>
        </p:spPr>
        <p:txBody>
          <a:bodyPr anchor="ctr" wrap="square" rtlCol="0">
            <a:spAutoFit/>
          </a:bodyPr>
          <a:lstStyle/>
          <a:p>
            <a:r>
              <a:rPr lang="en-US" sz="2300" spc="-100" kern="0" dirty="0" smtClean="0">
                <a:solidFill>
                  <a:srgbClr val="595959"/>
                </a:solidFill>
                <a:latin typeface="Gmarket Sans Medium" pitchFamily="34" charset="0"/>
                <a:cs typeface="Gmarket Sans Medium" pitchFamily="34" charset="0"/>
              </a:rPr>
              <a:t>이미지 생성 AI와 문장 생성 AI를 이용해 동화책 제작</a:t>
            </a:r>
            <a:r>
              <a:rPr lang="en-US" sz="2300" dirty="0" smtClean="0">
                <a:solidFill>
                  <a:srgbClr val="595959"/>
                </a:solidFill>
                <a:latin typeface="Gmarket Sans Medium" pitchFamily="34" charset="0"/>
                <a:cs typeface="Gmarket Sans Medium" pitchFamily="34" charset="0"/>
              </a:rPr>
              <a:t/>
            </a:r>
          </a:p>
          <a:p>
            <a:r>
              <a:rPr lang="en-US" sz="2300" dirty="0" smtClean="0">
                <a:solidFill>
                  <a:srgbClr val="595959"/>
                </a:solidFill>
                <a:latin typeface="Gmarket Sans Medium" pitchFamily="34" charset="0"/>
                <a:cs typeface="Gmarket Sans Medium" pitchFamily="34" charset="0"/>
              </a:rPr>
              <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취향을 분석해 원하는 그림체의 그림 생성</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동화책 공유 게시판을 통해 다른 사용자의 동화책 열람</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자유게시판을 통해 사용자간 소통</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마이페이지에서 자신이 작성한 게시물과 댓글 확인, 개인정보 수정</a:t>
            </a:r>
            <a:endParaRPr lang="en-US" dirty="0"/>
          </a:p>
        </p:txBody>
      </p:sp>
      <p:sp>
        <p:nvSpPr>
          <p:cNvPr id="26" name="Object 26"/>
          <p:cNvSpPr txBox="1"/>
          <p:nvPr/>
        </p:nvSpPr>
        <p:spPr>
          <a:xfrm>
            <a:off x="5362512" y="5422161"/>
            <a:ext cx="13048391" cy="5818095"/>
          </a:xfrm>
          <a:prstGeom prst="rect">
            <a:avLst/>
          </a:prstGeom>
          <a:noFill/>
        </p:spPr>
        <p:txBody>
          <a:bodyPr anchor="ctr" wrap="square" rtlCol="0">
            <a:spAutoFit/>
          </a:bodyPr>
          <a:lstStyle/>
          <a:p>
            <a:r>
              <a:rPr lang="en-US" sz="2300" spc="-100" kern="0" dirty="0" smtClean="0">
                <a:solidFill>
                  <a:srgbClr val="595959"/>
                </a:solidFill>
                <a:latin typeface="Gmarket Sans Medium" pitchFamily="34" charset="0"/>
                <a:cs typeface="Gmarket Sans Medium" pitchFamily="34" charset="0"/>
              </a:rPr>
              <a:t>사용자와 관리자의 행동로그를 실시간으로 받아옴</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사용자 통계 확인</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시스템 전반에 대한 완전한 통제 및 관리 권한 부여</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사용자, 콘텐츠, 설정 등 모든 영역에 대한 생성/읽기/수정/삭제 기능</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관리자만 접근 가능한 별도의 관리자 페이지/패널 구현</a:t>
            </a:r>
            <a:r>
              <a:rPr lang="en-US" dirty="0" smtClean="0"/>
              <a:t/>
            </a:r>
          </a:p>
          <a:p>
            <a:r>
              <a:rPr lang="en-US" dirty="0" smtClean="0"/>
              <a:t/>
            </a:r>
            <a:r>
              <a:rPr lang="en-US" sz="2300" spc="-100" kern="0" dirty="0" smtClean="0">
                <a:solidFill>
                  <a:srgbClr val="595959"/>
                </a:solidFill>
                <a:latin typeface="Gmarket Sans Medium" pitchFamily="34" charset="0"/>
                <a:cs typeface="Gmarket Sans Medium" pitchFamily="34" charset="0"/>
              </a:rPr>
              <a:t>보안 및 권한 관리를 통한 시스템 보호 및 데이터 무결성 유지</a:t>
            </a:r>
            <a:r>
              <a:rPr lang="en-US" dirty="0" smtClean="0"/>
              <a:t/>
            </a:r>
          </a:p>
          <a:p>
            <a:r>
              <a:rPr lang="en-US" dirty="0" smtClean="0"/>
              <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6522028"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주요 로직 소개 - 동화책 제작</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7515752" y="1309622"/>
            <a:ext cx="7533455" cy="9058914"/>
            <a:chOff x="7515752" y="1309622"/>
            <a:chExt cx="7533455" cy="9058914"/>
          </a:xfrm>
        </p:grpSpPr>
        <p:pic>
          <p:nvPicPr>
            <p:cNvPr id="10" name="Object 9"/>
            <p:cNvPicPr>
              <a:picLocks noChangeAspect="1"/>
            </p:cNvPicPr>
            <p:nvPr/>
          </p:nvPicPr>
          <p:blipFill>
            <a:blip r:embed="rId4" cstate="print"/>
            <a:stretch>
              <a:fillRect/>
            </a:stretch>
          </p:blipFill>
          <p:spPr>
            <a:xfrm>
              <a:off x="7515752" y="1309622"/>
              <a:ext cx="7533455" cy="9058914"/>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979487" y="4781429"/>
            <a:ext cx="6522028" cy="722857"/>
          </a:xfrm>
          <a:prstGeom prst="rect">
            <a:avLst/>
          </a:prstGeom>
          <a:noFill/>
        </p:spPr>
        <p:txBody>
          <a:bodyPr anchor="ctr" wrap="square" rtlCol="0">
            <a:spAutoFit/>
          </a:bodyPr>
          <a:lstStyle/>
          <a:p>
            <a:pPr algn="ctr"/>
            <a:r>
              <a:rPr lang="en-US" sz="2700" b="1" spc="-100" kern="0" dirty="0" smtClean="0">
                <a:solidFill>
                  <a:srgbClr val="1c2f69"/>
                </a:solidFill>
                <a:latin typeface="Gmarket Sans Medium" pitchFamily="34" charset="0"/>
                <a:cs typeface="Gmarket Sans Medium" pitchFamily="34" charset="0"/>
              </a:rPr>
              <a:t>동화책 제작 전체적인 흐름</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6522028"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주요 로직 소개 - 동화책 제작</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5573970" y="2565914"/>
            <a:ext cx="7137775" cy="7352215"/>
            <a:chOff x="5573970" y="2565914"/>
            <a:chExt cx="7137775" cy="7352215"/>
          </a:xfrm>
        </p:grpSpPr>
        <p:pic>
          <p:nvPicPr>
            <p:cNvPr id="10" name="Object 9"/>
            <p:cNvPicPr>
              <a:picLocks noChangeAspect="1"/>
            </p:cNvPicPr>
            <p:nvPr/>
          </p:nvPicPr>
          <p:blipFill>
            <a:blip r:embed="rId4" cstate="print"/>
            <a:stretch>
              <a:fillRect/>
            </a:stretch>
          </p:blipFill>
          <p:spPr>
            <a:xfrm>
              <a:off x="5573970" y="2565914"/>
              <a:ext cx="7137775" cy="7352215"/>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6004961" y="1710210"/>
            <a:ext cx="6275792" cy="800000"/>
          </a:xfrm>
          <a:prstGeom prst="rect">
            <a:avLst/>
          </a:prstGeom>
          <a:noFill/>
        </p:spPr>
        <p:txBody>
          <a:bodyPr anchor="ctr" wrap="square" rtlCol="0">
            <a:spAutoFit/>
          </a:bodyPr>
          <a:lstStyle/>
          <a:p>
            <a:pPr algn="ctr"/>
            <a:r>
              <a:rPr lang="en-US" sz="3000" dirty="0" smtClean="0">
                <a:solidFill>
                  <a:srgbClr val="1c2f69"/>
                </a:solidFill>
                <a:latin typeface="Gmarket Sans Bold" pitchFamily="34" charset="0"/>
                <a:cs typeface="Gmarket Sans Bold" pitchFamily="34" charset="0"/>
              </a:rPr>
              <a:t>1. 사용자 성향 분석</a:t>
            </a:r>
            <a:endParaRPr lang="en-US" dirty="0"/>
          </a:p>
        </p:txBody>
      </p:sp>
      <p:sp>
        <p:nvSpPr>
          <p:cNvPr id="15" name="Object 15"/>
          <p:cNvSpPr txBox="1"/>
          <p:nvPr/>
        </p:nvSpPr>
        <p:spPr>
          <a:xfrm>
            <a:off x="11879337" y="5176931"/>
            <a:ext cx="6034843" cy="1400000"/>
          </a:xfrm>
          <a:prstGeom prst="rect">
            <a:avLst/>
          </a:prstGeom>
          <a:noFill/>
        </p:spPr>
        <p:txBody>
          <a:bodyPr anchor="ctr" wrap="square" rtlCol="0">
            <a:spAutoFit/>
          </a:bodyPr>
          <a:lstStyle/>
          <a:p>
            <a:pPr algn="ctr"/>
            <a:r>
              <a:rPr lang="en-US" sz="2500" spc="-100" kern="0" dirty="0" smtClean="0">
                <a:solidFill>
                  <a:srgbClr val="595959"/>
                </a:solidFill>
                <a:latin typeface="Gmarket Sans Medium" pitchFamily="34" charset="0"/>
                <a:cs typeface="Gmarket Sans Medium" pitchFamily="34" charset="0"/>
              </a:rPr>
              <a:t>10개의 동화책 장르 </a:t>
            </a:r>
            <a:r>
              <a:rPr lang="en-US" dirty="0" smtClean="0"/>
              <a:t/>
            </a:r>
          </a:p>
          <a:p>
            <a:pPr algn="ctr"/>
            <a:r>
              <a:rPr lang="en-US" dirty="0" smtClean="0"/>
              <a:t/>
            </a:r>
            <a:r>
              <a:rPr lang="en-US" sz="2500" spc="-100" kern="0" dirty="0" smtClean="0">
                <a:solidFill>
                  <a:srgbClr val="595959"/>
                </a:solidFill>
                <a:latin typeface="Gmarket Sans Medium" pitchFamily="34" charset="0"/>
                <a:cs typeface="Gmarket Sans Medium" pitchFamily="34" charset="0"/>
              </a:rPr>
              <a:t>-&gt; </a:t>
            </a:r>
            <a:r>
              <a:rPr lang="en-US" sz="2500" spc="-100" kern="0" dirty="0" smtClean="0">
                <a:solidFill>
                  <a:srgbClr val="fd6f22"/>
                </a:solidFill>
                <a:latin typeface="Gmarket Sans Medium" pitchFamily="34" charset="0"/>
                <a:cs typeface="Gmarket Sans Medium" pitchFamily="34" charset="0"/>
              </a:rPr>
              <a:t>5개의 성향</a:t>
            </a:r>
            <a:r>
              <a:rPr lang="en-US" sz="2500" spc="-100" kern="0" dirty="0" smtClean="0">
                <a:solidFill>
                  <a:srgbClr val="595959"/>
                </a:solidFill>
                <a:latin typeface="Gmarket Sans Medium" pitchFamily="34" charset="0"/>
                <a:cs typeface="Gmarket Sans Medium" pitchFamily="34" charset="0"/>
              </a:rPr>
              <a:t>으로 변환</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746907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주요 로직 소개 - 동화책 제작</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991080" y="3081282"/>
            <a:ext cx="9583733" cy="6172576"/>
            <a:chOff x="1991080" y="3081282"/>
            <a:chExt cx="9583733" cy="6172576"/>
          </a:xfrm>
        </p:grpSpPr>
        <p:pic>
          <p:nvPicPr>
            <p:cNvPr id="10" name="Object 9"/>
            <p:cNvPicPr>
              <a:picLocks noChangeAspect="1"/>
            </p:cNvPicPr>
            <p:nvPr/>
          </p:nvPicPr>
          <p:blipFill>
            <a:blip r:embed="rId4" cstate="print"/>
            <a:stretch>
              <a:fillRect/>
            </a:stretch>
          </p:blipFill>
          <p:spPr>
            <a:xfrm>
              <a:off x="1991080" y="3081282"/>
              <a:ext cx="9583733" cy="6172576"/>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6004961" y="1710210"/>
            <a:ext cx="6275792" cy="800000"/>
          </a:xfrm>
          <a:prstGeom prst="rect">
            <a:avLst/>
          </a:prstGeom>
          <a:noFill/>
        </p:spPr>
        <p:txBody>
          <a:bodyPr anchor="ctr" wrap="square" rtlCol="0">
            <a:spAutoFit/>
          </a:bodyPr>
          <a:lstStyle/>
          <a:p>
            <a:pPr algn="ctr"/>
            <a:r>
              <a:rPr lang="en-US" sz="3000" dirty="0" smtClean="0">
                <a:solidFill>
                  <a:srgbClr val="1c2f69"/>
                </a:solidFill>
                <a:latin typeface="Gmarket Sans Bold" pitchFamily="34" charset="0"/>
                <a:cs typeface="Gmarket Sans Bold" pitchFamily="34" charset="0"/>
              </a:rPr>
              <a:t>2. 선호도 점수 추출</a:t>
            </a:r>
            <a:endParaRPr lang="en-US" dirty="0"/>
          </a:p>
        </p:txBody>
      </p:sp>
      <p:sp>
        <p:nvSpPr>
          <p:cNvPr id="15" name="Object 15"/>
          <p:cNvSpPr txBox="1"/>
          <p:nvPr/>
        </p:nvSpPr>
        <p:spPr>
          <a:xfrm>
            <a:off x="11475159" y="5348783"/>
            <a:ext cx="6034843" cy="748571"/>
          </a:xfrm>
          <a:prstGeom prst="rect">
            <a:avLst/>
          </a:prstGeom>
          <a:noFill/>
        </p:spPr>
        <p:txBody>
          <a:bodyPr anchor="ctr" wrap="square" rtlCol="0">
            <a:spAutoFit/>
          </a:bodyPr>
          <a:lstStyle/>
          <a:p>
            <a:pPr algn="ctr"/>
            <a:r>
              <a:rPr lang="en-US" sz="2800" spc="-100" kern="0" dirty="0" smtClean="0">
                <a:solidFill>
                  <a:srgbClr val="595959"/>
                </a:solidFill>
                <a:latin typeface="Gmarket Sans Medium" pitchFamily="34" charset="0"/>
                <a:cs typeface="Gmarket Sans Medium" pitchFamily="34" charset="0"/>
              </a:rPr>
              <a:t>사용자 행동 별 </a:t>
            </a:r>
            <a:r>
              <a:rPr lang="en-US" sz="2800" spc="-100" kern="0" dirty="0" smtClean="0">
                <a:solidFill>
                  <a:srgbClr val="fd6f22"/>
                </a:solidFill>
                <a:latin typeface="Gmarket Sans Medium" pitchFamily="34" charset="0"/>
                <a:cs typeface="Gmarket Sans Medium" pitchFamily="34" charset="0"/>
              </a:rPr>
              <a:t>가중치</a:t>
            </a:r>
            <a:r>
              <a:rPr lang="en-US" sz="2800" spc="-100" kern="0" dirty="0" smtClean="0">
                <a:solidFill>
                  <a:srgbClr val="595959"/>
                </a:solidFill>
                <a:latin typeface="Gmarket Sans Medium" pitchFamily="34" charset="0"/>
                <a:cs typeface="Gmarket Sans Medium" pitchFamily="34" charset="0"/>
              </a:rPr>
              <a:t> 부여</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746907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주요 로직 소개 - 동화책 제작</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268053" y="2110210"/>
            <a:ext cx="8003600" cy="4914711"/>
            <a:chOff x="1268053" y="2110210"/>
            <a:chExt cx="8003600" cy="4914711"/>
          </a:xfrm>
        </p:grpSpPr>
        <p:pic>
          <p:nvPicPr>
            <p:cNvPr id="10" name="Object 9"/>
            <p:cNvPicPr>
              <a:picLocks noChangeAspect="1"/>
            </p:cNvPicPr>
            <p:nvPr/>
          </p:nvPicPr>
          <p:blipFill>
            <a:blip r:embed="rId4" cstate="print"/>
            <a:stretch>
              <a:fillRect/>
            </a:stretch>
          </p:blipFill>
          <p:spPr>
            <a:xfrm>
              <a:off x="1268053" y="2110210"/>
              <a:ext cx="8003600" cy="4914711"/>
            </a:xfrm>
            <a:prstGeom prst="rect">
              <a:avLst/>
            </a:prstGeom>
          </p:spPr>
        </p:pic>
      </p:grpSp>
      <p:grpSp>
        <p:nvGrpSpPr>
          <p:cNvPr id="1004" name="그룹 1004"/>
          <p:cNvGrpSpPr/>
          <p:nvPr/>
        </p:nvGrpSpPr>
        <p:grpSpPr>
          <a:xfrm>
            <a:off x="1063158" y="7152330"/>
            <a:ext cx="7968232" cy="2721761"/>
            <a:chOff x="1063158" y="7152330"/>
            <a:chExt cx="7968232" cy="2721761"/>
          </a:xfrm>
        </p:grpSpPr>
        <p:pic>
          <p:nvPicPr>
            <p:cNvPr id="13" name="Object 12"/>
            <p:cNvPicPr>
              <a:picLocks noChangeAspect="1"/>
            </p:cNvPicPr>
            <p:nvPr/>
          </p:nvPicPr>
          <p:blipFill>
            <a:blip r:embed="rId5" cstate="print"/>
            <a:stretch>
              <a:fillRect/>
            </a:stretch>
          </p:blipFill>
          <p:spPr>
            <a:xfrm>
              <a:off x="1063158" y="7152330"/>
              <a:ext cx="7968232" cy="2721761"/>
            </a:xfrm>
            <a:prstGeom prst="rect">
              <a:avLst/>
            </a:prstGeom>
          </p:spPr>
        </p:pic>
      </p:grpSp>
      <p:grpSp>
        <p:nvGrpSpPr>
          <p:cNvPr id="1005" name="그룹 1005"/>
          <p:cNvGrpSpPr/>
          <p:nvPr/>
        </p:nvGrpSpPr>
        <p:grpSpPr>
          <a:xfrm>
            <a:off x="9680448" y="2500685"/>
            <a:ext cx="7193730" cy="5473506"/>
            <a:chOff x="9680448" y="2500685"/>
            <a:chExt cx="7193730" cy="5473506"/>
          </a:xfrm>
        </p:grpSpPr>
        <p:pic>
          <p:nvPicPr>
            <p:cNvPr id="16" name="Object 15"/>
            <p:cNvPicPr>
              <a:picLocks noChangeAspect="1"/>
            </p:cNvPicPr>
            <p:nvPr/>
          </p:nvPicPr>
          <p:blipFill>
            <a:blip r:embed="rId6" cstate="print"/>
            <a:stretch>
              <a:fillRect/>
            </a:stretch>
          </p:blipFill>
          <p:spPr>
            <a:xfrm>
              <a:off x="9680448" y="2500685"/>
              <a:ext cx="7193730" cy="5473506"/>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10259892" y="8250354"/>
            <a:ext cx="6034843" cy="1577143"/>
          </a:xfrm>
          <a:prstGeom prst="rect">
            <a:avLst/>
          </a:prstGeom>
          <a:noFill/>
        </p:spPr>
        <p:txBody>
          <a:bodyPr anchor="ctr" wrap="square" rtlCol="0">
            <a:spAutoFit/>
          </a:bodyPr>
          <a:lstStyle/>
          <a:p>
            <a:pPr algn="ctr"/>
            <a:r>
              <a:rPr lang="en-US" sz="2800" spc="-100" kern="0" dirty="0" smtClean="0">
                <a:solidFill>
                  <a:srgbClr val="595959"/>
                </a:solidFill>
                <a:latin typeface="Gmarket Sans Medium" pitchFamily="34" charset="0"/>
                <a:cs typeface="Gmarket Sans Medium" pitchFamily="34" charset="0"/>
              </a:rPr>
              <a:t>추출한 점수를 바탕으로</a:t>
            </a:r>
            <a:r>
              <a:rPr lang="en-US" dirty="0" smtClean="0"/>
              <a:t/>
            </a:r>
          </a:p>
          <a:p>
            <a:pPr algn="ctr"/>
            <a:r>
              <a:rPr lang="en-US" dirty="0" smtClean="0"/>
              <a:t/>
            </a:r>
            <a:r>
              <a:rPr lang="en-US" sz="2800" dirty="0" smtClean="0">
                <a:solidFill>
                  <a:srgbClr val="fd6f22"/>
                </a:solidFill>
                <a:latin typeface="Gmarket Sans Medium" pitchFamily="34" charset="0"/>
                <a:cs typeface="Gmarket Sans Medium" pitchFamily="34" charset="0"/>
              </a:rPr>
              <a:t>사용자 성향 분석 </a:t>
            </a:r>
            <a:endParaRPr lang="en-US" dirty="0"/>
          </a:p>
        </p:txBody>
      </p:sp>
      <p:sp>
        <p:nvSpPr>
          <p:cNvPr id="21" name="Object 21"/>
          <p:cNvSpPr txBox="1"/>
          <p:nvPr/>
        </p:nvSpPr>
        <p:spPr>
          <a:xfrm>
            <a:off x="5893494" y="1710210"/>
            <a:ext cx="6275792" cy="800000"/>
          </a:xfrm>
          <a:prstGeom prst="rect">
            <a:avLst/>
          </a:prstGeom>
          <a:noFill/>
        </p:spPr>
        <p:txBody>
          <a:bodyPr anchor="ctr" wrap="square" rtlCol="0">
            <a:spAutoFit/>
          </a:bodyPr>
          <a:lstStyle/>
          <a:p>
            <a:pPr algn="ctr"/>
            <a:r>
              <a:rPr lang="en-US" sz="3000" dirty="0" smtClean="0">
                <a:solidFill>
                  <a:srgbClr val="1c2f69"/>
                </a:solidFill>
                <a:latin typeface="Gmarket Sans Bold" pitchFamily="34" charset="0"/>
                <a:cs typeface="Gmarket Sans Bold" pitchFamily="34" charset="0"/>
              </a:rPr>
              <a:t>2. 선호도 점수 추출</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478510" y="832640"/>
            <a:ext cx="13328695" cy="8660186"/>
            <a:chOff x="2478510" y="832640"/>
            <a:chExt cx="13328695" cy="8660186"/>
          </a:xfrm>
        </p:grpSpPr>
        <p:pic>
          <p:nvPicPr>
            <p:cNvPr id="3" name="Object 2"/>
            <p:cNvPicPr>
              <a:picLocks noChangeAspect="1"/>
            </p:cNvPicPr>
            <p:nvPr/>
          </p:nvPicPr>
          <p:blipFill>
            <a:blip r:embed="rId2" cstate="print"/>
            <a:stretch>
              <a:fillRect/>
            </a:stretch>
          </p:blipFill>
          <p:spPr>
            <a:xfrm>
              <a:off x="2478510" y="832640"/>
              <a:ext cx="13328695" cy="8660186"/>
            </a:xfrm>
            <a:prstGeom prst="rect">
              <a:avLst/>
            </a:prstGeom>
          </p:spPr>
        </p:pic>
      </p:grpSp>
      <p:sp>
        <p:nvSpPr>
          <p:cNvPr id="5" name="Object 5"/>
          <p:cNvSpPr txBox="1"/>
          <p:nvPr/>
        </p:nvSpPr>
        <p:spPr>
          <a:xfrm>
            <a:off x="8817382" y="4263549"/>
            <a:ext cx="6485286" cy="1420206"/>
          </a:xfrm>
          <a:prstGeom prst="rect">
            <a:avLst/>
          </a:prstGeom>
          <a:noFill/>
        </p:spPr>
        <p:txBody>
          <a:bodyPr anchor="ctr" wrap="square" rtlCol="0">
            <a:spAutoFit/>
          </a:bodyPr>
          <a:lstStyle/>
          <a:p>
            <a:pPr algn="ctr"/>
            <a:r>
              <a:rPr lang="en-US" sz="5300" spc="-500" kern="0" dirty="0" smtClean="0">
                <a:solidFill>
                  <a:srgbClr val="e3401f"/>
                </a:solidFill>
                <a:latin typeface="Gmarket Sans Bold" pitchFamily="34" charset="0"/>
                <a:cs typeface="Gmarket Sans Bold" pitchFamily="34" charset="0"/>
              </a:rPr>
              <a:t>프로젝트 소개</a:t>
            </a:r>
            <a:endParaRPr lang="en-US" dirty="0"/>
          </a:p>
        </p:txBody>
      </p:sp>
      <p:sp>
        <p:nvSpPr>
          <p:cNvPr id="6" name="Object 6"/>
          <p:cNvSpPr txBox="1"/>
          <p:nvPr/>
        </p:nvSpPr>
        <p:spPr>
          <a:xfrm>
            <a:off x="4348633" y="3378394"/>
            <a:ext cx="3359741" cy="1274144"/>
          </a:xfrm>
          <a:prstGeom prst="rect">
            <a:avLst/>
          </a:prstGeom>
          <a:noFill/>
        </p:spPr>
        <p:txBody>
          <a:bodyPr anchor="ctr" wrap="square" rtlCol="0">
            <a:spAutoFit/>
          </a:bodyPr>
          <a:lstStyle/>
          <a:p>
            <a:pPr algn="ctr"/>
            <a:r>
              <a:rPr lang="en-US" sz="4800" spc="-200" kern="0" dirty="0" smtClean="0">
                <a:solidFill>
                  <a:srgbClr val="ffffff"/>
                </a:solidFill>
                <a:latin typeface="Gmarket Sans Bold" pitchFamily="34" charset="0"/>
                <a:cs typeface="Gmarket Sans Bold" pitchFamily="34" charset="0"/>
              </a:rPr>
              <a:t>PART</a:t>
            </a:r>
            <a:endParaRPr lang="en-US" dirty="0"/>
          </a:p>
        </p:txBody>
      </p:sp>
      <p:sp>
        <p:nvSpPr>
          <p:cNvPr id="7" name="Object 7"/>
          <p:cNvSpPr txBox="1"/>
          <p:nvPr/>
        </p:nvSpPr>
        <p:spPr>
          <a:xfrm>
            <a:off x="4411812" y="3629859"/>
            <a:ext cx="3233384" cy="3624899"/>
          </a:xfrm>
          <a:prstGeom prst="rect">
            <a:avLst/>
          </a:prstGeom>
          <a:noFill/>
        </p:spPr>
        <p:txBody>
          <a:bodyPr anchor="ctr" wrap="square" rtlCol="0">
            <a:spAutoFit/>
          </a:bodyPr>
          <a:lstStyle/>
          <a:p>
            <a:pPr algn="ctr"/>
            <a:r>
              <a:rPr lang="en-US" sz="13600" spc="-500" kern="0" dirty="0" smtClean="0">
                <a:solidFill>
                  <a:srgbClr val="ffffff"/>
                </a:solidFill>
                <a:latin typeface="Gmarket Sans Bold" pitchFamily="34" charset="0"/>
                <a:cs typeface="Gmarket Sans Bold" pitchFamily="34" charset="0"/>
              </a:rPr>
              <a:t>01</a:t>
            </a:r>
            <a:endParaRPr lang="en-US" dirty="0"/>
          </a:p>
        </p:txBody>
      </p:sp>
      <p:grpSp>
        <p:nvGrpSpPr>
          <p:cNvPr id="1002" name="그룹 1002"/>
          <p:cNvGrpSpPr/>
          <p:nvPr/>
        </p:nvGrpSpPr>
        <p:grpSpPr>
          <a:xfrm>
            <a:off x="11585495" y="3085127"/>
            <a:ext cx="642398" cy="581466"/>
            <a:chOff x="11585495" y="3085127"/>
            <a:chExt cx="642398" cy="581466"/>
          </a:xfrm>
        </p:grpSpPr>
        <p:pic>
          <p:nvPicPr>
            <p:cNvPr id="9" name="Object 8"/>
            <p:cNvPicPr>
              <a:picLocks noChangeAspect="1"/>
            </p:cNvPicPr>
            <p:nvPr/>
          </p:nvPicPr>
          <p:blipFill>
            <a:blip r:embed="rId3" cstate="print"/>
            <a:stretch>
              <a:fillRect/>
            </a:stretch>
          </p:blipFill>
          <p:spPr>
            <a:xfrm>
              <a:off x="11585495" y="3085127"/>
              <a:ext cx="642398" cy="581466"/>
            </a:xfrm>
            <a:prstGeom prst="rect">
              <a:avLst/>
            </a:prstGeom>
          </p:spPr>
        </p:pic>
      </p:grpSp>
      <p:grpSp>
        <p:nvGrpSpPr>
          <p:cNvPr id="1003" name="그룹 1003"/>
          <p:cNvGrpSpPr/>
          <p:nvPr/>
        </p:nvGrpSpPr>
        <p:grpSpPr>
          <a:xfrm>
            <a:off x="11585495" y="6027470"/>
            <a:ext cx="642398" cy="581466"/>
            <a:chOff x="11585495" y="6027470"/>
            <a:chExt cx="642398" cy="581466"/>
          </a:xfrm>
        </p:grpSpPr>
        <p:pic>
          <p:nvPicPr>
            <p:cNvPr id="12" name="Object 11"/>
            <p:cNvPicPr>
              <a:picLocks noChangeAspect="1"/>
            </p:cNvPicPr>
            <p:nvPr/>
          </p:nvPicPr>
          <p:blipFill>
            <a:blip r:embed="rId4" cstate="print"/>
            <a:stretch>
              <a:fillRect/>
            </a:stretch>
          </p:blipFill>
          <p:spPr>
            <a:xfrm>
              <a:off x="11585495" y="6027470"/>
              <a:ext cx="642398" cy="581466"/>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8116138" y="5752210"/>
            <a:ext cx="9746192" cy="4241476"/>
            <a:chOff x="8116138" y="5752210"/>
            <a:chExt cx="9746192" cy="4241476"/>
          </a:xfrm>
        </p:grpSpPr>
        <p:pic>
          <p:nvPicPr>
            <p:cNvPr id="9" name="Object 8"/>
            <p:cNvPicPr>
              <a:picLocks noChangeAspect="1"/>
            </p:cNvPicPr>
            <p:nvPr/>
          </p:nvPicPr>
          <p:blipFill>
            <a:blip r:embed="rId4" cstate="print"/>
            <a:stretch>
              <a:fillRect/>
            </a:stretch>
          </p:blipFill>
          <p:spPr>
            <a:xfrm>
              <a:off x="8116138" y="5752210"/>
              <a:ext cx="9746192" cy="4241476"/>
            </a:xfrm>
            <a:prstGeom prst="rect">
              <a:avLst/>
            </a:prstGeom>
          </p:spPr>
        </p:pic>
      </p:grpSp>
      <p:grpSp>
        <p:nvGrpSpPr>
          <p:cNvPr id="1004" name="그룹 1004"/>
          <p:cNvGrpSpPr/>
          <p:nvPr/>
        </p:nvGrpSpPr>
        <p:grpSpPr>
          <a:xfrm>
            <a:off x="621840" y="2015628"/>
            <a:ext cx="9864338" cy="4103347"/>
            <a:chOff x="621840" y="2015628"/>
            <a:chExt cx="9864338" cy="4103347"/>
          </a:xfrm>
        </p:grpSpPr>
        <p:pic>
          <p:nvPicPr>
            <p:cNvPr id="12" name="Object 11"/>
            <p:cNvPicPr>
              <a:picLocks noChangeAspect="1"/>
            </p:cNvPicPr>
            <p:nvPr/>
          </p:nvPicPr>
          <p:blipFill>
            <a:blip r:embed="rId5" cstate="print"/>
            <a:stretch>
              <a:fillRect/>
            </a:stretch>
          </p:blipFill>
          <p:spPr>
            <a:xfrm>
              <a:off x="621840" y="2015628"/>
              <a:ext cx="9864338" cy="4103347"/>
            </a:xfrm>
            <a:prstGeom prst="rect">
              <a:avLst/>
            </a:prstGeom>
          </p:spPr>
        </p:pic>
      </p:grpSp>
      <p:sp>
        <p:nvSpPr>
          <p:cNvPr id="14" name="Object 14"/>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5" name="Object 15"/>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6" name="Object 16"/>
          <p:cNvSpPr txBox="1"/>
          <p:nvPr/>
        </p:nvSpPr>
        <p:spPr>
          <a:xfrm>
            <a:off x="1420620" y="638173"/>
            <a:ext cx="746907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주요 로직 소개 - 동화책 제작</a:t>
            </a:r>
            <a:endParaRPr lang="en-US" dirty="0"/>
          </a:p>
        </p:txBody>
      </p:sp>
      <p:sp>
        <p:nvSpPr>
          <p:cNvPr id="17" name="Object 17"/>
          <p:cNvSpPr txBox="1"/>
          <p:nvPr/>
        </p:nvSpPr>
        <p:spPr>
          <a:xfrm>
            <a:off x="5309870" y="1710210"/>
            <a:ext cx="7665975" cy="800000"/>
          </a:xfrm>
          <a:prstGeom prst="rect">
            <a:avLst/>
          </a:prstGeom>
          <a:noFill/>
        </p:spPr>
        <p:txBody>
          <a:bodyPr anchor="ctr" wrap="square" rtlCol="0">
            <a:spAutoFit/>
          </a:bodyPr>
          <a:lstStyle/>
          <a:p>
            <a:pPr algn="ctr"/>
            <a:r>
              <a:rPr lang="en-US" sz="3000" dirty="0" smtClean="0">
                <a:solidFill>
                  <a:srgbClr val="1c2f69"/>
                </a:solidFill>
                <a:latin typeface="Gmarket Sans Bold" pitchFamily="34" charset="0"/>
                <a:cs typeface="Gmarket Sans Bold" pitchFamily="34" charset="0"/>
              </a:rPr>
              <a:t>3. 성향에 기반한 동화책 제작</a:t>
            </a:r>
            <a:endParaRPr lang="en-US" dirty="0"/>
          </a:p>
        </p:txBody>
      </p:sp>
      <p:sp>
        <p:nvSpPr>
          <p:cNvPr id="18" name="Object 18"/>
          <p:cNvSpPr txBox="1"/>
          <p:nvPr/>
        </p:nvSpPr>
        <p:spPr>
          <a:xfrm>
            <a:off x="8382169" y="3693013"/>
            <a:ext cx="11721543" cy="748579"/>
          </a:xfrm>
          <a:prstGeom prst="rect">
            <a:avLst/>
          </a:prstGeom>
          <a:noFill/>
        </p:spPr>
        <p:txBody>
          <a:bodyPr anchor="ctr" wrap="square" rtlCol="0">
            <a:spAutoFit/>
          </a:bodyPr>
          <a:lstStyle/>
          <a:p>
            <a:pPr algn="ctr"/>
            <a:r>
              <a:rPr lang="en-US" sz="2800" spc="-100" kern="0" dirty="0" smtClean="0">
                <a:solidFill>
                  <a:srgbClr val="595959"/>
                </a:solidFill>
                <a:latin typeface="Gmarket Sans Medium" pitchFamily="34" charset="0"/>
                <a:cs typeface="Gmarket Sans Medium" pitchFamily="34" charset="0"/>
              </a:rPr>
              <a:t>선호도 점수 </a:t>
            </a:r>
            <a:r>
              <a:rPr lang="en-US" sz="2800" spc="-100" kern="0" dirty="0" smtClean="0">
                <a:solidFill>
                  <a:srgbClr val="fd6f22"/>
                </a:solidFill>
                <a:latin typeface="Gmarket Sans Medium" pitchFamily="34" charset="0"/>
                <a:cs typeface="Gmarket Sans Medium" pitchFamily="34" charset="0"/>
              </a:rPr>
              <a:t>상위 4개</a:t>
            </a:r>
            <a:r>
              <a:rPr lang="en-US" sz="2800" spc="-100" kern="0" dirty="0" smtClean="0">
                <a:solidFill>
                  <a:srgbClr val="595959"/>
                </a:solidFill>
                <a:latin typeface="Gmarket Sans Medium" pitchFamily="34" charset="0"/>
                <a:cs typeface="Gmarket Sans Medium" pitchFamily="34" charset="0"/>
              </a:rPr>
              <a:t> 추출(동점인 경우 랜덤)</a:t>
            </a:r>
            <a:endParaRPr lang="en-US" dirty="0"/>
          </a:p>
        </p:txBody>
      </p:sp>
      <p:sp>
        <p:nvSpPr>
          <p:cNvPr id="19" name="Object 19"/>
          <p:cNvSpPr txBox="1"/>
          <p:nvPr/>
        </p:nvSpPr>
        <p:spPr>
          <a:xfrm>
            <a:off x="-1540895" y="7357873"/>
            <a:ext cx="11721543" cy="1577150"/>
          </a:xfrm>
          <a:prstGeom prst="rect">
            <a:avLst/>
          </a:prstGeom>
          <a:noFill/>
        </p:spPr>
        <p:txBody>
          <a:bodyPr anchor="ctr" wrap="square" rtlCol="0">
            <a:spAutoFit/>
          </a:bodyPr>
          <a:lstStyle/>
          <a:p>
            <a:pPr algn="ctr"/>
            <a:r>
              <a:rPr lang="en-US" sz="2800" spc="-100" kern="0" dirty="0" smtClean="0">
                <a:solidFill>
                  <a:srgbClr val="595959"/>
                </a:solidFill>
                <a:latin typeface="Gmarket Sans Medium" pitchFamily="34" charset="0"/>
                <a:cs typeface="Gmarket Sans Medium" pitchFamily="34" charset="0"/>
              </a:rPr>
              <a:t>그림 생성시 프롬르트에 사용자 성향 추가 </a:t>
            </a:r>
            <a:r>
              <a:rPr lang="en-US" dirty="0" smtClean="0"/>
              <a:t/>
            </a:r>
          </a:p>
          <a:p>
            <a:pPr algn="ctr"/>
            <a:r>
              <a:rPr lang="en-US" dirty="0" smtClean="0"/>
              <a:t/>
            </a:r>
            <a:r>
              <a:rPr lang="en-US" sz="2800" spc="-100" kern="0" dirty="0" smtClean="0">
                <a:solidFill>
                  <a:srgbClr val="595959"/>
                </a:solidFill>
                <a:latin typeface="Gmarket Sans Medium" pitchFamily="34" charset="0"/>
                <a:cs typeface="Gmarket Sans Medium" pitchFamily="34" charset="0"/>
              </a:rPr>
              <a:t>-&gt; </a:t>
            </a:r>
            <a:r>
              <a:rPr lang="en-US" sz="2800" spc="-100" kern="0" dirty="0" smtClean="0">
                <a:solidFill>
                  <a:srgbClr val="fd6f22"/>
                </a:solidFill>
                <a:latin typeface="Gmarket Sans Medium" pitchFamily="34" charset="0"/>
                <a:cs typeface="Gmarket Sans Medium" pitchFamily="34" charset="0"/>
              </a:rPr>
              <a:t>사용자 맞춤 이미지 생성</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시퀀스 다이어그램</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805588" y="1672730"/>
            <a:ext cx="14674539" cy="8110546"/>
            <a:chOff x="1805588" y="1672730"/>
            <a:chExt cx="14674539" cy="8110546"/>
          </a:xfrm>
        </p:grpSpPr>
        <p:pic>
          <p:nvPicPr>
            <p:cNvPr id="10" name="Object 9"/>
            <p:cNvPicPr>
              <a:picLocks noChangeAspect="1"/>
            </p:cNvPicPr>
            <p:nvPr/>
          </p:nvPicPr>
          <p:blipFill>
            <a:blip r:embed="rId4" cstate="print"/>
            <a:stretch>
              <a:fillRect/>
            </a:stretch>
          </p:blipFill>
          <p:spPr>
            <a:xfrm>
              <a:off x="1805588" y="1672730"/>
              <a:ext cx="14674539" cy="8110546"/>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시스템 아키텍쳐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502405" y="2179924"/>
            <a:ext cx="13280904" cy="6978281"/>
            <a:chOff x="2502405" y="2179924"/>
            <a:chExt cx="13280904" cy="6978281"/>
          </a:xfrm>
        </p:grpSpPr>
        <p:pic>
          <p:nvPicPr>
            <p:cNvPr id="10" name="Object 9"/>
            <p:cNvPicPr>
              <a:picLocks noChangeAspect="1"/>
            </p:cNvPicPr>
            <p:nvPr/>
          </p:nvPicPr>
          <p:blipFill>
            <a:blip r:embed="rId4" cstate="print"/>
            <a:stretch>
              <a:fillRect/>
            </a:stretch>
          </p:blipFill>
          <p:spPr>
            <a:xfrm>
              <a:off x="2502405" y="2179924"/>
              <a:ext cx="13280904" cy="6978281"/>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562421" y="2156741"/>
            <a:ext cx="15160872" cy="7561485"/>
            <a:chOff x="1562421" y="2156741"/>
            <a:chExt cx="15160872" cy="7561485"/>
          </a:xfrm>
        </p:grpSpPr>
        <p:pic>
          <p:nvPicPr>
            <p:cNvPr id="10" name="Object 9"/>
            <p:cNvPicPr>
              <a:picLocks noChangeAspect="1"/>
            </p:cNvPicPr>
            <p:nvPr/>
          </p:nvPicPr>
          <p:blipFill>
            <a:blip r:embed="rId4" cstate="print"/>
            <a:stretch>
              <a:fillRect/>
            </a:stretch>
          </p:blipFill>
          <p:spPr>
            <a:xfrm>
              <a:off x="1562421" y="2156741"/>
              <a:ext cx="15160872" cy="7561485"/>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4688824" y="1426138"/>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메인 페이지</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187423" y="2036364"/>
            <a:ext cx="11003295" cy="7501606"/>
            <a:chOff x="-1187423" y="2036364"/>
            <a:chExt cx="11003295" cy="7501606"/>
          </a:xfrm>
        </p:grpSpPr>
        <p:pic>
          <p:nvPicPr>
            <p:cNvPr id="10" name="Object 9"/>
            <p:cNvPicPr>
              <a:picLocks noChangeAspect="1"/>
            </p:cNvPicPr>
            <p:nvPr/>
          </p:nvPicPr>
          <p:blipFill>
            <a:blip r:embed="rId4" cstate="print"/>
            <a:stretch>
              <a:fillRect/>
            </a:stretch>
          </p:blipFill>
          <p:spPr>
            <a:xfrm>
              <a:off x="-1187423" y="2036364"/>
              <a:ext cx="11003295" cy="7501606"/>
            </a:xfrm>
            <a:prstGeom prst="rect">
              <a:avLst/>
            </a:prstGeom>
          </p:spPr>
        </p:pic>
      </p:grpSp>
      <p:grpSp>
        <p:nvGrpSpPr>
          <p:cNvPr id="1004" name="그룹 1004"/>
          <p:cNvGrpSpPr/>
          <p:nvPr/>
        </p:nvGrpSpPr>
        <p:grpSpPr>
          <a:xfrm>
            <a:off x="8895688" y="2393782"/>
            <a:ext cx="10109261" cy="7538685"/>
            <a:chOff x="8895688" y="2393782"/>
            <a:chExt cx="10109261" cy="7538685"/>
          </a:xfrm>
        </p:grpSpPr>
        <p:pic>
          <p:nvPicPr>
            <p:cNvPr id="13" name="Object 12"/>
            <p:cNvPicPr>
              <a:picLocks noChangeAspect="1"/>
            </p:cNvPicPr>
            <p:nvPr/>
          </p:nvPicPr>
          <p:blipFill>
            <a:blip r:embed="rId5" cstate="print"/>
            <a:stretch>
              <a:fillRect/>
            </a:stretch>
          </p:blipFill>
          <p:spPr>
            <a:xfrm>
              <a:off x="8895688" y="2393782"/>
              <a:ext cx="10109261" cy="7538685"/>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26138"/>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메인 페이지</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561039" y="2296054"/>
            <a:ext cx="8642856" cy="6177486"/>
            <a:chOff x="-561039" y="2296054"/>
            <a:chExt cx="8642856" cy="6177486"/>
          </a:xfrm>
        </p:grpSpPr>
        <p:pic>
          <p:nvPicPr>
            <p:cNvPr id="10" name="Object 9"/>
            <p:cNvPicPr>
              <a:picLocks noChangeAspect="1"/>
            </p:cNvPicPr>
            <p:nvPr/>
          </p:nvPicPr>
          <p:blipFill>
            <a:blip r:embed="rId4" cstate="print"/>
            <a:stretch>
              <a:fillRect/>
            </a:stretch>
          </p:blipFill>
          <p:spPr>
            <a:xfrm>
              <a:off x="-561039" y="2296054"/>
              <a:ext cx="8642856" cy="6177486"/>
            </a:xfrm>
            <a:prstGeom prst="rect">
              <a:avLst/>
            </a:prstGeom>
          </p:spPr>
        </p:pic>
      </p:grpSp>
      <p:grpSp>
        <p:nvGrpSpPr>
          <p:cNvPr id="1004" name="그룹 1004"/>
          <p:cNvGrpSpPr/>
          <p:nvPr/>
        </p:nvGrpSpPr>
        <p:grpSpPr>
          <a:xfrm>
            <a:off x="7743744" y="1549792"/>
            <a:ext cx="9078024" cy="5142857"/>
            <a:chOff x="7743744" y="1549792"/>
            <a:chExt cx="9078024" cy="5142857"/>
          </a:xfrm>
        </p:grpSpPr>
        <p:pic>
          <p:nvPicPr>
            <p:cNvPr id="13" name="Object 12"/>
            <p:cNvPicPr>
              <a:picLocks noChangeAspect="1"/>
            </p:cNvPicPr>
            <p:nvPr/>
          </p:nvPicPr>
          <p:blipFill>
            <a:blip r:embed="rId5" cstate="print"/>
            <a:stretch>
              <a:fillRect/>
            </a:stretch>
          </p:blipFill>
          <p:spPr>
            <a:xfrm>
              <a:off x="7743744" y="1549792"/>
              <a:ext cx="9078024" cy="5142857"/>
            </a:xfrm>
            <a:prstGeom prst="rect">
              <a:avLst/>
            </a:prstGeom>
          </p:spPr>
        </p:pic>
      </p:grpSp>
      <p:grpSp>
        <p:nvGrpSpPr>
          <p:cNvPr id="1005" name="그룹 1005"/>
          <p:cNvGrpSpPr/>
          <p:nvPr/>
        </p:nvGrpSpPr>
        <p:grpSpPr>
          <a:xfrm>
            <a:off x="7743744" y="6230542"/>
            <a:ext cx="9754171" cy="4868850"/>
            <a:chOff x="7743744" y="6230542"/>
            <a:chExt cx="9754171" cy="4868850"/>
          </a:xfrm>
        </p:grpSpPr>
        <p:pic>
          <p:nvPicPr>
            <p:cNvPr id="16" name="Object 15"/>
            <p:cNvPicPr>
              <a:picLocks noChangeAspect="1"/>
            </p:cNvPicPr>
            <p:nvPr/>
          </p:nvPicPr>
          <p:blipFill>
            <a:blip r:embed="rId6" cstate="print"/>
            <a:stretch>
              <a:fillRect/>
            </a:stretch>
          </p:blipFill>
          <p:spPr>
            <a:xfrm>
              <a:off x="7743744" y="6230542"/>
              <a:ext cx="9754171" cy="4868850"/>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21" name="Object 21"/>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로그인 &amp; 아이디 찾기 &amp; 비밀번호 찾기</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344039" y="1469529"/>
            <a:ext cx="11959943" cy="7621347"/>
            <a:chOff x="-1344039" y="1469529"/>
            <a:chExt cx="11959943" cy="7621347"/>
          </a:xfrm>
        </p:grpSpPr>
        <p:pic>
          <p:nvPicPr>
            <p:cNvPr id="10" name="Object 9"/>
            <p:cNvPicPr>
              <a:picLocks noChangeAspect="1"/>
            </p:cNvPicPr>
            <p:nvPr/>
          </p:nvPicPr>
          <p:blipFill>
            <a:blip r:embed="rId4" cstate="print"/>
            <a:stretch>
              <a:fillRect/>
            </a:stretch>
          </p:blipFill>
          <p:spPr>
            <a:xfrm>
              <a:off x="-1344039" y="1469529"/>
              <a:ext cx="11959943" cy="7621347"/>
            </a:xfrm>
            <a:prstGeom prst="rect">
              <a:avLst/>
            </a:prstGeom>
          </p:spPr>
        </p:pic>
      </p:grpSp>
      <p:grpSp>
        <p:nvGrpSpPr>
          <p:cNvPr id="1004" name="그룹 1004"/>
          <p:cNvGrpSpPr/>
          <p:nvPr/>
        </p:nvGrpSpPr>
        <p:grpSpPr>
          <a:xfrm>
            <a:off x="8050565" y="2246295"/>
            <a:ext cx="9718892" cy="7179458"/>
            <a:chOff x="8050565" y="2246295"/>
            <a:chExt cx="9718892" cy="7179458"/>
          </a:xfrm>
        </p:grpSpPr>
        <p:pic>
          <p:nvPicPr>
            <p:cNvPr id="13" name="Object 12"/>
            <p:cNvPicPr>
              <a:picLocks noChangeAspect="1"/>
            </p:cNvPicPr>
            <p:nvPr/>
          </p:nvPicPr>
          <p:blipFill>
            <a:blip r:embed="rId5" cstate="print"/>
            <a:stretch>
              <a:fillRect/>
            </a:stretch>
          </p:blipFill>
          <p:spPr>
            <a:xfrm>
              <a:off x="8050565" y="2246295"/>
              <a:ext cx="9718892" cy="7179458"/>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2582263" y="8840080"/>
            <a:ext cx="12511176" cy="1504779"/>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닉네임, 아이디 중복검사 + Ajax로 실시간 유효성 검사</a:t>
            </a:r>
            <a:r>
              <a:rPr lang="en-US" dirty="0" smtClean="0"/>
              <a:t/>
            </a:r>
          </a:p>
          <a:p>
            <a:pPr algn="ctr"/>
            <a:r>
              <a:rPr lang="en-US" dirty="0" smtClean="0"/>
              <a:t/>
            </a:r>
            <a:r>
              <a:rPr lang="en-US" sz="2500" dirty="0" smtClean="0">
                <a:solidFill>
                  <a:srgbClr val="595959"/>
                </a:solidFill>
                <a:latin typeface="Gmarket Sans Medium" pitchFamily="34" charset="0"/>
                <a:cs typeface="Gmarket Sans Medium" pitchFamily="34" charset="0"/>
              </a:rPr>
              <a:t>API사용해 주소+우편번호 찾기 기능</a:t>
            </a:r>
            <a:endParaRPr lang="en-US" dirty="0"/>
          </a:p>
        </p:txBody>
      </p:sp>
      <p:sp>
        <p:nvSpPr>
          <p:cNvPr id="19" name="Object 19"/>
          <p:cNvSpPr txBox="1"/>
          <p:nvPr/>
        </p:nvSpPr>
        <p:spPr>
          <a:xfrm>
            <a:off x="4688824" y="1426138"/>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회원 가입</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8872727" y="1764234"/>
            <a:ext cx="9283147" cy="8043558"/>
            <a:chOff x="8872727" y="1764234"/>
            <a:chExt cx="9283147" cy="8043558"/>
          </a:xfrm>
        </p:grpSpPr>
        <p:pic>
          <p:nvPicPr>
            <p:cNvPr id="10" name="Object 9"/>
            <p:cNvPicPr>
              <a:picLocks noChangeAspect="1"/>
            </p:cNvPicPr>
            <p:nvPr/>
          </p:nvPicPr>
          <p:blipFill>
            <a:blip r:embed="rId4" cstate="print"/>
            <a:stretch>
              <a:fillRect/>
            </a:stretch>
          </p:blipFill>
          <p:spPr>
            <a:xfrm>
              <a:off x="8872727" y="1764234"/>
              <a:ext cx="9283147" cy="8043558"/>
            </a:xfrm>
            <a:prstGeom prst="rect">
              <a:avLst/>
            </a:prstGeom>
          </p:spPr>
        </p:pic>
      </p:grpSp>
      <p:grpSp>
        <p:nvGrpSpPr>
          <p:cNvPr id="1004" name="그룹 1004"/>
          <p:cNvGrpSpPr/>
          <p:nvPr/>
        </p:nvGrpSpPr>
        <p:grpSpPr>
          <a:xfrm>
            <a:off x="-479379" y="3275186"/>
            <a:ext cx="10191354" cy="4589999"/>
            <a:chOff x="-479379" y="3275186"/>
            <a:chExt cx="10191354" cy="4589999"/>
          </a:xfrm>
        </p:grpSpPr>
        <p:pic>
          <p:nvPicPr>
            <p:cNvPr id="13" name="Object 12"/>
            <p:cNvPicPr>
              <a:picLocks noChangeAspect="1"/>
            </p:cNvPicPr>
            <p:nvPr/>
          </p:nvPicPr>
          <p:blipFill>
            <a:blip r:embed="rId5" cstate="print"/>
            <a:stretch>
              <a:fillRect/>
            </a:stretch>
          </p:blipFill>
          <p:spPr>
            <a:xfrm>
              <a:off x="-479379" y="3275186"/>
              <a:ext cx="10191354" cy="4589999"/>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만들기</a:t>
            </a:r>
            <a:endParaRPr lang="en-US" dirty="0"/>
          </a:p>
        </p:txBody>
      </p:sp>
      <p:sp>
        <p:nvSpPr>
          <p:cNvPr id="19" name="Object 19"/>
          <p:cNvSpPr txBox="1"/>
          <p:nvPr/>
        </p:nvSpPr>
        <p:spPr>
          <a:xfrm>
            <a:off x="-1584780" y="8328933"/>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AI 도움 받아 만들기 vs 스스로 만들기 선택 가능</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747615" y="2044406"/>
            <a:ext cx="8562819" cy="7146013"/>
            <a:chOff x="747615" y="2044406"/>
            <a:chExt cx="8562819" cy="7146013"/>
          </a:xfrm>
        </p:grpSpPr>
        <p:pic>
          <p:nvPicPr>
            <p:cNvPr id="10" name="Object 9"/>
            <p:cNvPicPr>
              <a:picLocks noChangeAspect="1"/>
            </p:cNvPicPr>
            <p:nvPr/>
          </p:nvPicPr>
          <p:blipFill>
            <a:blip r:embed="rId4" cstate="print"/>
            <a:stretch>
              <a:fillRect/>
            </a:stretch>
          </p:blipFill>
          <p:spPr>
            <a:xfrm>
              <a:off x="747615" y="2044406"/>
              <a:ext cx="8562819" cy="7146013"/>
            </a:xfrm>
            <a:prstGeom prst="rect">
              <a:avLst/>
            </a:prstGeom>
          </p:spPr>
        </p:pic>
      </p:grpSp>
      <p:grpSp>
        <p:nvGrpSpPr>
          <p:cNvPr id="1004" name="그룹 1004"/>
          <p:cNvGrpSpPr/>
          <p:nvPr/>
        </p:nvGrpSpPr>
        <p:grpSpPr>
          <a:xfrm>
            <a:off x="8715431" y="2044406"/>
            <a:ext cx="8814939" cy="7316866"/>
            <a:chOff x="8715431" y="2044406"/>
            <a:chExt cx="8814939" cy="7316866"/>
          </a:xfrm>
        </p:grpSpPr>
        <p:pic>
          <p:nvPicPr>
            <p:cNvPr id="13" name="Object 12"/>
            <p:cNvPicPr>
              <a:picLocks noChangeAspect="1"/>
            </p:cNvPicPr>
            <p:nvPr/>
          </p:nvPicPr>
          <p:blipFill>
            <a:blip r:embed="rId5" cstate="print"/>
            <a:stretch>
              <a:fillRect/>
            </a:stretch>
          </p:blipFill>
          <p:spPr>
            <a:xfrm>
              <a:off x="8715431" y="2044406"/>
              <a:ext cx="8814939" cy="7316866"/>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만들기</a:t>
            </a:r>
            <a:endParaRPr lang="en-US" dirty="0"/>
          </a:p>
        </p:txBody>
      </p:sp>
      <p:sp>
        <p:nvSpPr>
          <p:cNvPr id="19" name="Object 19"/>
          <p:cNvSpPr txBox="1"/>
          <p:nvPr/>
        </p:nvSpPr>
        <p:spPr>
          <a:xfrm>
            <a:off x="2887269" y="8779515"/>
            <a:ext cx="12511176" cy="1504779"/>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문장 생성 AI : 입력한 문장 토대로 스토리 생성</a:t>
            </a:r>
            <a:r>
              <a:rPr lang="en-US" dirty="0" smtClean="0"/>
              <a:t/>
            </a:r>
          </a:p>
          <a:p>
            <a:pPr algn="ctr"/>
            <a:r>
              <a:rPr lang="en-US" dirty="0" smtClean="0"/>
              <a:t/>
            </a:r>
            <a:r>
              <a:rPr lang="en-US" sz="2500" dirty="0" smtClean="0">
                <a:solidFill>
                  <a:srgbClr val="595959"/>
                </a:solidFill>
                <a:latin typeface="Gmarket Sans Medium" pitchFamily="34" charset="0"/>
                <a:cs typeface="Gmarket Sans Medium" pitchFamily="34" charset="0"/>
              </a:rPr>
              <a:t>이미지 생성 AI : 입력한 설명 토대로 이미지 생성</a:t>
            </a:r>
            <a:endParaRPr lang="en-US" dirty="0"/>
          </a:p>
        </p:txBody>
      </p:sp>
      <p:sp>
        <p:nvSpPr>
          <p:cNvPr id="20" name="Object 20"/>
          <p:cNvSpPr txBox="1"/>
          <p:nvPr/>
        </p:nvSpPr>
        <p:spPr>
          <a:xfrm>
            <a:off x="12741062" y="7925386"/>
            <a:ext cx="7311165" cy="1080000"/>
          </a:xfrm>
          <a:prstGeom prst="rect">
            <a:avLst/>
          </a:prstGeom>
          <a:noFill/>
        </p:spPr>
        <p:txBody>
          <a:bodyPr anchor="ctr" wrap="square" rtlCol="0">
            <a:spAutoFit/>
          </a:bodyPr>
          <a:lstStyle/>
          <a:p>
            <a:pPr algn="ctr"/>
            <a:r>
              <a:rPr lang="en-US" sz="1800" dirty="0" smtClean="0">
                <a:solidFill>
                  <a:srgbClr val="fd6f22"/>
                </a:solidFill>
                <a:latin typeface="Gmarket Sans Medium" pitchFamily="34" charset="0"/>
                <a:cs typeface="Gmarket Sans Medium" pitchFamily="34" charset="0"/>
              </a:rPr>
              <a:t>성향 분석 후</a:t>
            </a:r>
            <a:r>
              <a:rPr lang="en-US" dirty="0" smtClean="0"/>
              <a:t/>
            </a:r>
          </a:p>
          <a:p>
            <a:pPr algn="ctr"/>
            <a:r>
              <a:rPr lang="en-US" dirty="0" smtClean="0"/>
              <a:t/>
            </a:r>
            <a:r>
              <a:rPr lang="en-US" sz="1800" dirty="0" smtClean="0">
                <a:solidFill>
                  <a:srgbClr val="fd6f22"/>
                </a:solidFill>
                <a:latin typeface="Gmarket Sans Medium" pitchFamily="34" charset="0"/>
                <a:cs typeface="Gmarket Sans Medium" pitchFamily="34" charset="0"/>
              </a:rPr>
              <a:t>취향에 맞는 그림체의 이미지 생성</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0" y="1691336"/>
            <a:ext cx="8480811" cy="8410735"/>
            <a:chOff x="0" y="1691336"/>
            <a:chExt cx="8480811" cy="8410735"/>
          </a:xfrm>
        </p:grpSpPr>
        <p:pic>
          <p:nvPicPr>
            <p:cNvPr id="10" name="Object 9"/>
            <p:cNvPicPr>
              <a:picLocks noChangeAspect="1"/>
            </p:cNvPicPr>
            <p:nvPr/>
          </p:nvPicPr>
          <p:blipFill>
            <a:blip r:embed="rId4" cstate="print"/>
            <a:stretch>
              <a:fillRect/>
            </a:stretch>
          </p:blipFill>
          <p:spPr>
            <a:xfrm>
              <a:off x="0" y="1691336"/>
              <a:ext cx="8480811" cy="8410735"/>
            </a:xfrm>
            <a:prstGeom prst="rect">
              <a:avLst/>
            </a:prstGeom>
          </p:spPr>
        </p:pic>
      </p:grpSp>
      <p:grpSp>
        <p:nvGrpSpPr>
          <p:cNvPr id="1004" name="그룹 1004"/>
          <p:cNvGrpSpPr/>
          <p:nvPr/>
        </p:nvGrpSpPr>
        <p:grpSpPr>
          <a:xfrm>
            <a:off x="8215831" y="1600509"/>
            <a:ext cx="9965988" cy="8685205"/>
            <a:chOff x="8215831" y="1600509"/>
            <a:chExt cx="9965988" cy="8685205"/>
          </a:xfrm>
        </p:grpSpPr>
        <p:pic>
          <p:nvPicPr>
            <p:cNvPr id="13" name="Object 12"/>
            <p:cNvPicPr>
              <a:picLocks noChangeAspect="1"/>
            </p:cNvPicPr>
            <p:nvPr/>
          </p:nvPicPr>
          <p:blipFill>
            <a:blip r:embed="rId5" cstate="print"/>
            <a:stretch>
              <a:fillRect/>
            </a:stretch>
          </p:blipFill>
          <p:spPr>
            <a:xfrm>
              <a:off x="8215831" y="1600509"/>
              <a:ext cx="9965988" cy="8685205"/>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만들기</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842499" y="2305590"/>
            <a:ext cx="7426013" cy="6171429"/>
            <a:chOff x="842499" y="2305590"/>
            <a:chExt cx="7426013" cy="6171429"/>
          </a:xfrm>
        </p:grpSpPr>
        <p:pic>
          <p:nvPicPr>
            <p:cNvPr id="3" name="Object 2"/>
            <p:cNvPicPr>
              <a:picLocks noChangeAspect="1"/>
            </p:cNvPicPr>
            <p:nvPr/>
          </p:nvPicPr>
          <p:blipFill>
            <a:blip r:embed="rId2" cstate="print"/>
            <a:stretch>
              <a:fillRect/>
            </a:stretch>
          </p:blipFill>
          <p:spPr>
            <a:xfrm>
              <a:off x="842499" y="2305590"/>
              <a:ext cx="7426013" cy="6171429"/>
            </a:xfrm>
            <a:prstGeom prst="rect">
              <a:avLst/>
            </a:prstGeom>
          </p:spPr>
        </p:pic>
      </p:grpSp>
      <p:grpSp>
        <p:nvGrpSpPr>
          <p:cNvPr id="1002" name="그룹 1002"/>
          <p:cNvGrpSpPr/>
          <p:nvPr/>
        </p:nvGrpSpPr>
        <p:grpSpPr>
          <a:xfrm>
            <a:off x="1063158" y="637116"/>
            <a:ext cx="17297635" cy="622842"/>
            <a:chOff x="1063158" y="637116"/>
            <a:chExt cx="17297635" cy="622842"/>
          </a:xfrm>
        </p:grpSpPr>
        <p:pic>
          <p:nvPicPr>
            <p:cNvPr id="6" name="Object 5"/>
            <p:cNvPicPr>
              <a:picLocks noChangeAspect="1"/>
            </p:cNvPicPr>
            <p:nvPr/>
          </p:nvPicPr>
          <p:blipFill>
            <a:blip r:embed="rId3" cstate="print"/>
            <a:stretch>
              <a:fillRect/>
            </a:stretch>
          </p:blipFill>
          <p:spPr>
            <a:xfrm>
              <a:off x="1063158" y="637116"/>
              <a:ext cx="17297635" cy="622842"/>
            </a:xfrm>
            <a:prstGeom prst="rect">
              <a:avLst/>
            </a:prstGeom>
          </p:spPr>
        </p:pic>
      </p:grpSp>
      <p:sp>
        <p:nvSpPr>
          <p:cNvPr id="8" name="Object 8"/>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주제 소개</a:t>
            </a:r>
            <a:endParaRPr lang="en-US" dirty="0"/>
          </a:p>
        </p:txBody>
      </p:sp>
      <p:grpSp>
        <p:nvGrpSpPr>
          <p:cNvPr id="1003" name="그룹 1003"/>
          <p:cNvGrpSpPr/>
          <p:nvPr/>
        </p:nvGrpSpPr>
        <p:grpSpPr>
          <a:xfrm>
            <a:off x="412695" y="376314"/>
            <a:ext cx="859607" cy="1030160"/>
            <a:chOff x="412695" y="376314"/>
            <a:chExt cx="859607" cy="1030160"/>
          </a:xfrm>
        </p:grpSpPr>
        <p:pic>
          <p:nvPicPr>
            <p:cNvPr id="10" name="Object 9"/>
            <p:cNvPicPr>
              <a:picLocks noChangeAspect="1"/>
            </p:cNvPicPr>
            <p:nvPr/>
          </p:nvPicPr>
          <p:blipFill>
            <a:blip r:embed="rId4" cstate="print"/>
            <a:stretch>
              <a:fillRect/>
            </a:stretch>
          </p:blipFill>
          <p:spPr>
            <a:xfrm>
              <a:off x="412695" y="376314"/>
              <a:ext cx="859607" cy="1030160"/>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523959" y="726975"/>
            <a:ext cx="637080"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01</a:t>
            </a:r>
            <a:endParaRPr lang="en-US" dirty="0"/>
          </a:p>
        </p:txBody>
      </p:sp>
      <p:sp>
        <p:nvSpPr>
          <p:cNvPr id="14" name="Object 14"/>
          <p:cNvSpPr txBox="1"/>
          <p:nvPr/>
        </p:nvSpPr>
        <p:spPr>
          <a:xfrm>
            <a:off x="-329728" y="3376537"/>
            <a:ext cx="9770466" cy="4029534"/>
          </a:xfrm>
          <a:prstGeom prst="rect">
            <a:avLst/>
          </a:prstGeom>
          <a:noFill/>
        </p:spPr>
        <p:txBody>
          <a:bodyPr anchor="ctr" wrap="square" rtlCol="0">
            <a:spAutoFit/>
          </a:bodyPr>
          <a:lstStyle/>
          <a:p>
            <a:pPr algn="ctr"/>
            <a:r>
              <a:rPr lang="en-US" sz="5400" spc="-400" kern="0" dirty="0" smtClean="0">
                <a:solidFill>
                  <a:srgbClr val="1c2f69"/>
                </a:solidFill>
                <a:latin typeface="Gmarket Sans Bold" pitchFamily="34" charset="0"/>
                <a:cs typeface="Gmarket Sans Bold" pitchFamily="34" charset="0"/>
              </a:rPr>
              <a:t>이미지 생성 AI와</a:t>
            </a:r>
            <a:r>
              <a:rPr lang="en-US" dirty="0" smtClean="0"/>
              <a:t/>
            </a:r>
          </a:p>
          <a:p>
            <a:pPr algn="ctr"/>
            <a:r>
              <a:rPr lang="en-US" dirty="0" smtClean="0"/>
              <a:t/>
            </a:r>
            <a:r>
              <a:rPr lang="en-US" sz="5400" spc="-400" kern="0" dirty="0" smtClean="0">
                <a:solidFill>
                  <a:srgbClr val="1c2f69"/>
                </a:solidFill>
                <a:latin typeface="Gmarket Sans Bold" pitchFamily="34" charset="0"/>
                <a:cs typeface="Gmarket Sans Bold" pitchFamily="34" charset="0"/>
              </a:rPr>
              <a:t>문장 생성 AI를 활용한 </a:t>
            </a:r>
            <a:r>
              <a:rPr lang="en-US" dirty="0" smtClean="0"/>
              <a:t/>
            </a:r>
          </a:p>
          <a:p>
            <a:pPr algn="ctr"/>
            <a:r>
              <a:rPr lang="en-US" dirty="0" smtClean="0"/>
              <a:t/>
            </a:r>
            <a:r>
              <a:rPr lang="en-US" sz="5400" spc="-400" kern="0" dirty="0" smtClean="0">
                <a:solidFill>
                  <a:srgbClr val="1c2f69"/>
                </a:solidFill>
                <a:latin typeface="Gmarket Sans Bold" pitchFamily="34" charset="0"/>
                <a:cs typeface="Gmarket Sans Bold" pitchFamily="34" charset="0"/>
              </a:rPr>
              <a:t>동화책 제작 웹사이트</a:t>
            </a:r>
            <a:endParaRPr lang="en-US" dirty="0"/>
          </a:p>
        </p:txBody>
      </p:sp>
      <p:sp>
        <p:nvSpPr>
          <p:cNvPr id="15" name="Object 15"/>
          <p:cNvSpPr txBox="1"/>
          <p:nvPr/>
        </p:nvSpPr>
        <p:spPr>
          <a:xfrm>
            <a:off x="9493342" y="1725566"/>
            <a:ext cx="5894417" cy="696029"/>
          </a:xfrm>
          <a:prstGeom prst="rect">
            <a:avLst/>
          </a:prstGeom>
          <a:noFill/>
        </p:spPr>
        <p:txBody>
          <a:bodyPr anchor="ctr" wrap="square" rtlCol="0">
            <a:spAutoFit/>
          </a:bodyPr>
          <a:lstStyle/>
          <a:p>
            <a:r>
              <a:rPr lang="en-US" sz="2600" spc="-100" kern="0" dirty="0" smtClean="0">
                <a:solidFill>
                  <a:srgbClr val="e3401f"/>
                </a:solidFill>
                <a:latin typeface="Gmarket Sans Bold" pitchFamily="34" charset="0"/>
                <a:cs typeface="Gmarket Sans Bold" pitchFamily="34" charset="0"/>
              </a:rPr>
              <a:t>주제</a:t>
            </a:r>
            <a:endParaRPr lang="en-US" dirty="0"/>
          </a:p>
        </p:txBody>
      </p:sp>
      <p:grpSp>
        <p:nvGrpSpPr>
          <p:cNvPr id="1004" name="그룹 1004"/>
          <p:cNvGrpSpPr/>
          <p:nvPr/>
        </p:nvGrpSpPr>
        <p:grpSpPr>
          <a:xfrm>
            <a:off x="8826258" y="1604362"/>
            <a:ext cx="633198" cy="2109924"/>
            <a:chOff x="8826258" y="1604362"/>
            <a:chExt cx="633198" cy="2109924"/>
          </a:xfrm>
        </p:grpSpPr>
        <p:pic>
          <p:nvPicPr>
            <p:cNvPr id="17" name="Object 16"/>
            <p:cNvPicPr>
              <a:picLocks noChangeAspect="1"/>
            </p:cNvPicPr>
            <p:nvPr/>
          </p:nvPicPr>
          <p:blipFill>
            <a:blip r:embed="rId5" cstate="print"/>
            <a:stretch>
              <a:fillRect/>
            </a:stretch>
          </p:blipFill>
          <p:spPr>
            <a:xfrm>
              <a:off x="8826258" y="1604362"/>
              <a:ext cx="633198" cy="2109924"/>
            </a:xfrm>
            <a:prstGeom prst="rect">
              <a:avLst/>
            </a:prstGeom>
          </p:spPr>
        </p:pic>
      </p:grpSp>
      <p:grpSp>
        <p:nvGrpSpPr>
          <p:cNvPr id="1005" name="그룹 1005"/>
          <p:cNvGrpSpPr/>
          <p:nvPr/>
        </p:nvGrpSpPr>
        <p:grpSpPr>
          <a:xfrm>
            <a:off x="16072897" y="1604362"/>
            <a:ext cx="633198" cy="2109924"/>
            <a:chOff x="16072897" y="1604362"/>
            <a:chExt cx="633198" cy="2109924"/>
          </a:xfrm>
        </p:grpSpPr>
        <p:pic>
          <p:nvPicPr>
            <p:cNvPr id="20" name="Object 19"/>
            <p:cNvPicPr>
              <a:picLocks noChangeAspect="1"/>
            </p:cNvPicPr>
            <p:nvPr/>
          </p:nvPicPr>
          <p:blipFill>
            <a:blip r:embed="rId6" cstate="print"/>
            <a:stretch>
              <a:fillRect/>
            </a:stretch>
          </p:blipFill>
          <p:spPr>
            <a:xfrm>
              <a:off x="16072897" y="1604362"/>
              <a:ext cx="633198" cy="2109924"/>
            </a:xfrm>
            <a:prstGeom prst="rect">
              <a:avLst/>
            </a:prstGeom>
          </p:spPr>
        </p:pic>
      </p:grpSp>
      <p:sp>
        <p:nvSpPr>
          <p:cNvPr id="22" name="Object 22"/>
          <p:cNvSpPr txBox="1"/>
          <p:nvPr/>
        </p:nvSpPr>
        <p:spPr>
          <a:xfrm>
            <a:off x="9493342" y="3866395"/>
            <a:ext cx="10344231" cy="6630200"/>
          </a:xfrm>
          <a:prstGeom prst="rect">
            <a:avLst/>
          </a:prstGeom>
          <a:noFill/>
        </p:spPr>
        <p:txBody>
          <a:bodyPr anchor="ctr" wrap="square" rtlCol="0">
            <a:spAutoFit/>
          </a:bodyPr>
          <a:lstStyle/>
          <a:p>
            <a:r>
              <a:rPr lang="en-US" sz="1800" u="sng" dirty="0" smtClean="0">
                <a:solidFill>
                  <a:srgbClr val="1c2f69"/>
                </a:solidFill>
                <a:latin typeface="Gmarket Sans Medium" pitchFamily="34" charset="0"/>
                <a:cs typeface="Gmarket Sans Medium" pitchFamily="34" charset="0"/>
              </a:rPr>
              <a:t>기술적 관점</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1. 최신 AI기술을 실제 서비스에 적용함으로써 기술적 의의를 가진다</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2. Java Servlet과 JSP를 사용하여 웹 애플리케이션의 백엔드를 구현함으로써 안정적이고 확장성 있는 서버 환경을 구축할 수 있다.</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3. oracle Database를 활용하여 데이터를 효과적으로 관리할 수 있다.</a:t>
            </a:r>
            <a:r>
              <a:rPr lang="en-US" dirty="0" smtClean="0"/>
              <a:t/>
            </a:r>
          </a:p>
          <a:p>
            <a:r>
              <a:rPr lang="en-US" dirty="0" smtClean="0"/>
              <a:t/>
            </a:r>
            <a:r>
              <a:rPr lang="en-US" dirty="0" smtClean="0"/>
              <a:t/>
            </a:r>
          </a:p>
          <a:p>
            <a:r>
              <a:rPr lang="en-US" dirty="0" smtClean="0"/>
              <a:t/>
            </a:r>
            <a:r>
              <a:rPr lang="en-US" sz="1800" u="sng" dirty="0" smtClean="0">
                <a:solidFill>
                  <a:srgbClr val="1c2f69"/>
                </a:solidFill>
                <a:latin typeface="Gmarket Sans Medium" pitchFamily="34" charset="0"/>
                <a:cs typeface="Gmarket Sans Medium" pitchFamily="34" charset="0"/>
              </a:rPr>
              <a:t>서비스적 관점</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최근 AI 기술의 발전으로 일반 사용자들도 AI이미지를 쉽게 생성할 수 있게 되었다. 이러한 트렌드에 발맞춰 본 프로젝트는 </a:t>
            </a:r>
            <a:r>
              <a:rPr lang="en-US" sz="1800" dirty="0" smtClean="0">
                <a:solidFill>
                  <a:srgbClr val="1c2f69"/>
                </a:solidFill>
                <a:latin typeface="Gmarket Sans Medium" pitchFamily="34" charset="0"/>
                <a:cs typeface="Gmarket Sans Medium" pitchFamily="34" charset="0"/>
              </a:rPr>
              <a:t>사용자 친화적인 UI와 직관적인 동화책 제작 프로세스를 통해 누구나 쉽게 동화책을 만들고 공유할 수 있는 서비스를 제공하고자한다.</a:t>
            </a:r>
            <a:endParaRPr lang="en-US" dirty="0"/>
          </a:p>
        </p:txBody>
      </p:sp>
      <p:sp>
        <p:nvSpPr>
          <p:cNvPr id="23" name="Object 23"/>
          <p:cNvSpPr txBox="1"/>
          <p:nvPr/>
        </p:nvSpPr>
        <p:spPr>
          <a:xfrm>
            <a:off x="9493342" y="4333142"/>
            <a:ext cx="5894417" cy="696029"/>
          </a:xfrm>
          <a:prstGeom prst="rect">
            <a:avLst/>
          </a:prstGeom>
          <a:noFill/>
        </p:spPr>
        <p:txBody>
          <a:bodyPr anchor="ctr" wrap="square" rtlCol="0">
            <a:spAutoFit/>
          </a:bodyPr>
          <a:lstStyle/>
          <a:p>
            <a:r>
              <a:rPr lang="en-US" sz="2600" spc="-100" kern="0" dirty="0" smtClean="0">
                <a:solidFill>
                  <a:srgbClr val="2fa599"/>
                </a:solidFill>
                <a:latin typeface="Gmarket Sans Bold" pitchFamily="34" charset="0"/>
                <a:cs typeface="Gmarket Sans Bold" pitchFamily="34" charset="0"/>
              </a:rPr>
              <a:t>주제 선정 이유</a:t>
            </a:r>
            <a:endParaRPr lang="en-US" dirty="0"/>
          </a:p>
        </p:txBody>
      </p:sp>
      <p:grpSp>
        <p:nvGrpSpPr>
          <p:cNvPr id="1006" name="그룹 1006"/>
          <p:cNvGrpSpPr/>
          <p:nvPr/>
        </p:nvGrpSpPr>
        <p:grpSpPr>
          <a:xfrm>
            <a:off x="8826258" y="4135666"/>
            <a:ext cx="633198" cy="5654811"/>
            <a:chOff x="8826258" y="4135666"/>
            <a:chExt cx="633198" cy="5654811"/>
          </a:xfrm>
        </p:grpSpPr>
        <p:pic>
          <p:nvPicPr>
            <p:cNvPr id="25" name="Object 24"/>
            <p:cNvPicPr>
              <a:picLocks noChangeAspect="1"/>
            </p:cNvPicPr>
            <p:nvPr/>
          </p:nvPicPr>
          <p:blipFill>
            <a:blip r:embed="rId7" cstate="print"/>
            <a:stretch>
              <a:fillRect/>
            </a:stretch>
          </p:blipFill>
          <p:spPr>
            <a:xfrm>
              <a:off x="8826258" y="4135666"/>
              <a:ext cx="633198" cy="5654811"/>
            </a:xfrm>
            <a:prstGeom prst="rect">
              <a:avLst/>
            </a:prstGeom>
          </p:spPr>
        </p:pic>
      </p:grpSp>
      <p:grpSp>
        <p:nvGrpSpPr>
          <p:cNvPr id="1007" name="그룹 1007"/>
          <p:cNvGrpSpPr/>
          <p:nvPr/>
        </p:nvGrpSpPr>
        <p:grpSpPr>
          <a:xfrm>
            <a:off x="16072897" y="4135666"/>
            <a:ext cx="633198" cy="5654811"/>
            <a:chOff x="16072897" y="4135666"/>
            <a:chExt cx="633198" cy="5654811"/>
          </a:xfrm>
        </p:grpSpPr>
        <p:pic>
          <p:nvPicPr>
            <p:cNvPr id="28" name="Object 27"/>
            <p:cNvPicPr>
              <a:picLocks noChangeAspect="1"/>
            </p:cNvPicPr>
            <p:nvPr/>
          </p:nvPicPr>
          <p:blipFill>
            <a:blip r:embed="rId8" cstate="print"/>
            <a:stretch>
              <a:fillRect/>
            </a:stretch>
          </p:blipFill>
          <p:spPr>
            <a:xfrm>
              <a:off x="16072897" y="4135666"/>
              <a:ext cx="633198" cy="5654811"/>
            </a:xfrm>
            <a:prstGeom prst="rect">
              <a:avLst/>
            </a:prstGeom>
          </p:spPr>
        </p:pic>
      </p:grpSp>
      <p:grpSp>
        <p:nvGrpSpPr>
          <p:cNvPr id="1008" name="그룹 1008"/>
          <p:cNvGrpSpPr/>
          <p:nvPr/>
        </p:nvGrpSpPr>
        <p:grpSpPr>
          <a:xfrm>
            <a:off x="1931108" y="3340014"/>
            <a:ext cx="684547" cy="619618"/>
            <a:chOff x="1931108" y="3340014"/>
            <a:chExt cx="684547" cy="619618"/>
          </a:xfrm>
        </p:grpSpPr>
        <p:pic>
          <p:nvPicPr>
            <p:cNvPr id="31" name="Object 30"/>
            <p:cNvPicPr>
              <a:picLocks noChangeAspect="1"/>
            </p:cNvPicPr>
            <p:nvPr/>
          </p:nvPicPr>
          <p:blipFill>
            <a:blip r:embed="rId9" cstate="print"/>
            <a:stretch>
              <a:fillRect/>
            </a:stretch>
          </p:blipFill>
          <p:spPr>
            <a:xfrm>
              <a:off x="1931108" y="3340014"/>
              <a:ext cx="684547" cy="619618"/>
            </a:xfrm>
            <a:prstGeom prst="rect">
              <a:avLst/>
            </a:prstGeom>
          </p:spPr>
        </p:pic>
      </p:grpSp>
      <p:grpSp>
        <p:nvGrpSpPr>
          <p:cNvPr id="1009" name="그룹 1009"/>
          <p:cNvGrpSpPr/>
          <p:nvPr/>
        </p:nvGrpSpPr>
        <p:grpSpPr>
          <a:xfrm>
            <a:off x="6604336" y="6734482"/>
            <a:ext cx="684547" cy="619618"/>
            <a:chOff x="6604336" y="6734482"/>
            <a:chExt cx="684547" cy="619618"/>
          </a:xfrm>
        </p:grpSpPr>
        <p:pic>
          <p:nvPicPr>
            <p:cNvPr id="34" name="Object 33"/>
            <p:cNvPicPr>
              <a:picLocks noChangeAspect="1"/>
            </p:cNvPicPr>
            <p:nvPr/>
          </p:nvPicPr>
          <p:blipFill>
            <a:blip r:embed="rId10" cstate="print"/>
            <a:stretch>
              <a:fillRect/>
            </a:stretch>
          </p:blipFill>
          <p:spPr>
            <a:xfrm>
              <a:off x="6604336" y="6734482"/>
              <a:ext cx="684547" cy="619618"/>
            </a:xfrm>
            <a:prstGeom prst="rect">
              <a:avLst/>
            </a:prstGeom>
          </p:spPr>
        </p:pic>
      </p:grpSp>
      <p:sp>
        <p:nvSpPr>
          <p:cNvPr id="36" name="Object 36"/>
          <p:cNvSpPr txBox="1"/>
          <p:nvPr/>
        </p:nvSpPr>
        <p:spPr>
          <a:xfrm>
            <a:off x="9493342" y="2114842"/>
            <a:ext cx="10344231" cy="1601629"/>
          </a:xfrm>
          <a:prstGeom prst="rect">
            <a:avLst/>
          </a:prstGeom>
          <a:noFill/>
        </p:spPr>
        <p:txBody>
          <a:bodyPr anchor="ctr" wrap="square" rtlCol="0">
            <a:spAutoFit/>
          </a:bodyPr>
          <a:lstStyle/>
          <a:p>
            <a:r>
              <a:rPr lang="en-US" sz="1800" spc="-100" kern="0" dirty="0" smtClean="0">
                <a:solidFill>
                  <a:srgbClr val="1c2f69"/>
                </a:solidFill>
                <a:latin typeface="Gmarket Sans Medium" pitchFamily="34" charset="0"/>
                <a:cs typeface="Gmarket Sans Medium" pitchFamily="34" charset="0"/>
              </a:rPr>
              <a:t>이미지 생성 AI의 도움을 받아 그림을 생성하고</a:t>
            </a:r>
            <a:r>
              <a:rPr lang="en-US" dirty="0" smtClean="0"/>
              <a:t/>
            </a:r>
          </a:p>
          <a:p>
            <a:r>
              <a:rPr lang="en-US" dirty="0" smtClean="0"/>
              <a:t/>
            </a:r>
            <a:r>
              <a:rPr lang="en-US" sz="1800" spc="-100" kern="0" dirty="0" smtClean="0">
                <a:solidFill>
                  <a:srgbClr val="1c2f69"/>
                </a:solidFill>
                <a:latin typeface="Gmarket Sans Medium" pitchFamily="34" charset="0"/>
                <a:cs typeface="Gmarket Sans Medium" pitchFamily="34" charset="0"/>
              </a:rPr>
              <a:t>문장 생성 AI의 도움을 받아 동화책의 문장을 완성한다.</a:t>
            </a:r>
            <a:r>
              <a:rPr lang="en-US" dirty="0" smtClean="0"/>
              <a:t/>
            </a:r>
          </a:p>
          <a:p>
            <a:r>
              <a:rPr lang="en-US" dirty="0" smtClean="0"/>
              <a:t/>
            </a:r>
            <a:r>
              <a:rPr lang="en-US" sz="1800" spc="-100" kern="0" dirty="0" smtClean="0">
                <a:solidFill>
                  <a:srgbClr val="1c2f69"/>
                </a:solidFill>
                <a:latin typeface="Gmarket Sans Medium" pitchFamily="34" charset="0"/>
                <a:cs typeface="Gmarket Sans Medium" pitchFamily="34" charset="0"/>
              </a:rPr>
              <a:t>아이와 부모가 함께 동화책을 만들고 공유할 수 있다.</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21372" y="1798806"/>
            <a:ext cx="9590481" cy="8017972"/>
            <a:chOff x="221372" y="1798806"/>
            <a:chExt cx="9590481" cy="8017972"/>
          </a:xfrm>
        </p:grpSpPr>
        <p:pic>
          <p:nvPicPr>
            <p:cNvPr id="10" name="Object 9"/>
            <p:cNvPicPr>
              <a:picLocks noChangeAspect="1"/>
            </p:cNvPicPr>
            <p:nvPr/>
          </p:nvPicPr>
          <p:blipFill>
            <a:blip r:embed="rId4" cstate="print"/>
            <a:stretch>
              <a:fillRect/>
            </a:stretch>
          </p:blipFill>
          <p:spPr>
            <a:xfrm>
              <a:off x="221372" y="1798806"/>
              <a:ext cx="9590481" cy="8017972"/>
            </a:xfrm>
            <a:prstGeom prst="rect">
              <a:avLst/>
            </a:prstGeom>
          </p:spPr>
        </p:pic>
      </p:grpSp>
      <p:grpSp>
        <p:nvGrpSpPr>
          <p:cNvPr id="1004" name="그룹 1004"/>
          <p:cNvGrpSpPr/>
          <p:nvPr/>
        </p:nvGrpSpPr>
        <p:grpSpPr>
          <a:xfrm>
            <a:off x="9811854" y="2546336"/>
            <a:ext cx="7625974" cy="6522912"/>
            <a:chOff x="9811854" y="2546336"/>
            <a:chExt cx="7625974" cy="6522912"/>
          </a:xfrm>
        </p:grpSpPr>
        <p:pic>
          <p:nvPicPr>
            <p:cNvPr id="13" name="Object 12"/>
            <p:cNvPicPr>
              <a:picLocks noChangeAspect="1"/>
            </p:cNvPicPr>
            <p:nvPr/>
          </p:nvPicPr>
          <p:blipFill>
            <a:blip r:embed="rId5" cstate="print"/>
            <a:stretch>
              <a:fillRect/>
            </a:stretch>
          </p:blipFill>
          <p:spPr>
            <a:xfrm>
              <a:off x="9811854" y="2546336"/>
              <a:ext cx="7625974" cy="6522912"/>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만들기</a:t>
            </a:r>
            <a:endParaRPr lang="en-US" dirty="0"/>
          </a:p>
        </p:txBody>
      </p:sp>
      <p:sp>
        <p:nvSpPr>
          <p:cNvPr id="19" name="Object 19"/>
          <p:cNvSpPr txBox="1"/>
          <p:nvPr/>
        </p:nvSpPr>
        <p:spPr>
          <a:xfrm>
            <a:off x="4484360" y="9139068"/>
            <a:ext cx="8017164" cy="661921"/>
          </a:xfrm>
          <a:prstGeom prst="rect">
            <a:avLst/>
          </a:prstGeom>
          <a:noFill/>
        </p:spPr>
        <p:txBody>
          <a:bodyPr anchor="ctr" wrap="square" rtlCol="0">
            <a:spAutoFit/>
          </a:bodyPr>
          <a:lstStyle/>
          <a:p>
            <a:pPr algn="ctr"/>
            <a:r>
              <a:rPr lang="en-US" sz="2500" dirty="0" smtClean="0">
                <a:solidFill>
                  <a:srgbClr val="fd6f22"/>
                </a:solidFill>
                <a:latin typeface="Gmarket Sans Medium" pitchFamily="34" charset="0"/>
                <a:cs typeface="Gmarket Sans Medium" pitchFamily="34" charset="0"/>
              </a:rPr>
              <a:t>박스 끌어다 장르 지정 가능</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8643252" y="1934061"/>
            <a:ext cx="7548393" cy="5290068"/>
            <a:chOff x="8643252" y="1934061"/>
            <a:chExt cx="7548393" cy="5290068"/>
          </a:xfrm>
        </p:grpSpPr>
        <p:pic>
          <p:nvPicPr>
            <p:cNvPr id="10" name="Object 9"/>
            <p:cNvPicPr>
              <a:picLocks noChangeAspect="1"/>
            </p:cNvPicPr>
            <p:nvPr/>
          </p:nvPicPr>
          <p:blipFill>
            <a:blip r:embed="rId4" cstate="print"/>
            <a:stretch>
              <a:fillRect/>
            </a:stretch>
          </p:blipFill>
          <p:spPr>
            <a:xfrm>
              <a:off x="8643252" y="1934061"/>
              <a:ext cx="7548393" cy="5290068"/>
            </a:xfrm>
            <a:prstGeom prst="rect">
              <a:avLst/>
            </a:prstGeom>
          </p:spPr>
        </p:pic>
      </p:grpSp>
      <p:grpSp>
        <p:nvGrpSpPr>
          <p:cNvPr id="1004" name="그룹 1004"/>
          <p:cNvGrpSpPr/>
          <p:nvPr/>
        </p:nvGrpSpPr>
        <p:grpSpPr>
          <a:xfrm>
            <a:off x="11471636" y="4898964"/>
            <a:ext cx="6610297" cy="4913219"/>
            <a:chOff x="11471636" y="4898964"/>
            <a:chExt cx="6610297" cy="4913219"/>
          </a:xfrm>
        </p:grpSpPr>
        <p:pic>
          <p:nvPicPr>
            <p:cNvPr id="13" name="Object 12"/>
            <p:cNvPicPr>
              <a:picLocks noChangeAspect="1"/>
            </p:cNvPicPr>
            <p:nvPr/>
          </p:nvPicPr>
          <p:blipFill>
            <a:blip r:embed="rId5" cstate="print"/>
            <a:stretch>
              <a:fillRect/>
            </a:stretch>
          </p:blipFill>
          <p:spPr>
            <a:xfrm>
              <a:off x="11471636" y="4898964"/>
              <a:ext cx="6610297" cy="4913219"/>
            </a:xfrm>
            <a:prstGeom prst="rect">
              <a:avLst/>
            </a:prstGeom>
          </p:spPr>
        </p:pic>
      </p:grpSp>
      <p:grpSp>
        <p:nvGrpSpPr>
          <p:cNvPr id="1005" name="그룹 1005"/>
          <p:cNvGrpSpPr/>
          <p:nvPr/>
        </p:nvGrpSpPr>
        <p:grpSpPr>
          <a:xfrm>
            <a:off x="842499" y="2963547"/>
            <a:ext cx="8062307" cy="6306773"/>
            <a:chOff x="842499" y="2963547"/>
            <a:chExt cx="8062307" cy="6306773"/>
          </a:xfrm>
        </p:grpSpPr>
        <p:pic>
          <p:nvPicPr>
            <p:cNvPr id="16" name="Object 15"/>
            <p:cNvPicPr>
              <a:picLocks noChangeAspect="1"/>
            </p:cNvPicPr>
            <p:nvPr/>
          </p:nvPicPr>
          <p:blipFill>
            <a:blip r:embed="rId6" cstate="print"/>
            <a:stretch>
              <a:fillRect/>
            </a:stretch>
          </p:blipFill>
          <p:spPr>
            <a:xfrm>
              <a:off x="842499" y="2963547"/>
              <a:ext cx="8062307" cy="6306773"/>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21" name="Object 21"/>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 공유 게시판</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8568995" y="2588088"/>
            <a:ext cx="9453726" cy="6076386"/>
            <a:chOff x="8568995" y="2588088"/>
            <a:chExt cx="9453726" cy="6076386"/>
          </a:xfrm>
        </p:grpSpPr>
        <p:pic>
          <p:nvPicPr>
            <p:cNvPr id="10" name="Object 9"/>
            <p:cNvPicPr>
              <a:picLocks noChangeAspect="1"/>
            </p:cNvPicPr>
            <p:nvPr/>
          </p:nvPicPr>
          <p:blipFill>
            <a:blip r:embed="rId4" cstate="print"/>
            <a:stretch>
              <a:fillRect/>
            </a:stretch>
          </p:blipFill>
          <p:spPr>
            <a:xfrm>
              <a:off x="8568995" y="2588088"/>
              <a:ext cx="9453726" cy="6076386"/>
            </a:xfrm>
            <a:prstGeom prst="rect">
              <a:avLst/>
            </a:prstGeom>
          </p:spPr>
        </p:pic>
      </p:grpSp>
      <p:grpSp>
        <p:nvGrpSpPr>
          <p:cNvPr id="1004" name="그룹 1004"/>
          <p:cNvGrpSpPr/>
          <p:nvPr/>
        </p:nvGrpSpPr>
        <p:grpSpPr>
          <a:xfrm>
            <a:off x="412695" y="2588088"/>
            <a:ext cx="8250880" cy="6043683"/>
            <a:chOff x="412695" y="2588088"/>
            <a:chExt cx="8250880" cy="6043683"/>
          </a:xfrm>
        </p:grpSpPr>
        <p:pic>
          <p:nvPicPr>
            <p:cNvPr id="13" name="Object 12"/>
            <p:cNvPicPr>
              <a:picLocks noChangeAspect="1"/>
            </p:cNvPicPr>
            <p:nvPr/>
          </p:nvPicPr>
          <p:blipFill>
            <a:blip r:embed="rId5" cstate="print"/>
            <a:stretch>
              <a:fillRect/>
            </a:stretch>
          </p:blipFill>
          <p:spPr>
            <a:xfrm>
              <a:off x="412695" y="2588088"/>
              <a:ext cx="8250880" cy="6043683"/>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명예의 전당</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28571" y="2373292"/>
            <a:ext cx="9163636" cy="6449286"/>
            <a:chOff x="228571" y="2373292"/>
            <a:chExt cx="9163636" cy="6449286"/>
          </a:xfrm>
        </p:grpSpPr>
        <p:pic>
          <p:nvPicPr>
            <p:cNvPr id="10" name="Object 9"/>
            <p:cNvPicPr>
              <a:picLocks noChangeAspect="1"/>
            </p:cNvPicPr>
            <p:nvPr/>
          </p:nvPicPr>
          <p:blipFill>
            <a:blip r:embed="rId4" cstate="print"/>
            <a:stretch>
              <a:fillRect/>
            </a:stretch>
          </p:blipFill>
          <p:spPr>
            <a:xfrm>
              <a:off x="228571" y="2373292"/>
              <a:ext cx="9163636" cy="6449286"/>
            </a:xfrm>
            <a:prstGeom prst="rect">
              <a:avLst/>
            </a:prstGeom>
          </p:spPr>
        </p:pic>
      </p:grpSp>
      <p:grpSp>
        <p:nvGrpSpPr>
          <p:cNvPr id="1004" name="그룹 1004"/>
          <p:cNvGrpSpPr/>
          <p:nvPr/>
        </p:nvGrpSpPr>
        <p:grpSpPr>
          <a:xfrm>
            <a:off x="9587300" y="2768097"/>
            <a:ext cx="8428285" cy="6449286"/>
            <a:chOff x="9587300" y="2768097"/>
            <a:chExt cx="8428285" cy="6449286"/>
          </a:xfrm>
        </p:grpSpPr>
        <p:pic>
          <p:nvPicPr>
            <p:cNvPr id="13" name="Object 12"/>
            <p:cNvPicPr>
              <a:picLocks noChangeAspect="1"/>
            </p:cNvPicPr>
            <p:nvPr/>
          </p:nvPicPr>
          <p:blipFill>
            <a:blip r:embed="rId5" cstate="print"/>
            <a:stretch>
              <a:fillRect/>
            </a:stretch>
          </p:blipFill>
          <p:spPr>
            <a:xfrm>
              <a:off x="9587300" y="2768097"/>
              <a:ext cx="8428285" cy="6449286"/>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자유게시판</a:t>
            </a:r>
            <a:endParaRPr lang="en-US" dirty="0"/>
          </a:p>
        </p:txBody>
      </p:sp>
      <p:sp>
        <p:nvSpPr>
          <p:cNvPr id="19" name="Object 19"/>
          <p:cNvSpPr txBox="1"/>
          <p:nvPr/>
        </p:nvSpPr>
        <p:spPr>
          <a:xfrm>
            <a:off x="2725194" y="9330324"/>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자유게시판 최신순, 조회순, 댓글순 조회 및 검색 가능</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87013" y="2568373"/>
            <a:ext cx="9246753" cy="6209584"/>
            <a:chOff x="187013" y="2568373"/>
            <a:chExt cx="9246753" cy="6209584"/>
          </a:xfrm>
        </p:grpSpPr>
        <p:pic>
          <p:nvPicPr>
            <p:cNvPr id="10" name="Object 9"/>
            <p:cNvPicPr>
              <a:picLocks noChangeAspect="1"/>
            </p:cNvPicPr>
            <p:nvPr/>
          </p:nvPicPr>
          <p:blipFill>
            <a:blip r:embed="rId4" cstate="print"/>
            <a:stretch>
              <a:fillRect/>
            </a:stretch>
          </p:blipFill>
          <p:spPr>
            <a:xfrm>
              <a:off x="187013" y="2568373"/>
              <a:ext cx="9246753" cy="6209584"/>
            </a:xfrm>
            <a:prstGeom prst="rect">
              <a:avLst/>
            </a:prstGeom>
          </p:spPr>
        </p:pic>
      </p:grpSp>
      <p:grpSp>
        <p:nvGrpSpPr>
          <p:cNvPr id="1004" name="그룹 1004"/>
          <p:cNvGrpSpPr/>
          <p:nvPr/>
        </p:nvGrpSpPr>
        <p:grpSpPr>
          <a:xfrm>
            <a:off x="9500335" y="2742279"/>
            <a:ext cx="8573739" cy="5861771"/>
            <a:chOff x="9500335" y="2742279"/>
            <a:chExt cx="8573739" cy="5861771"/>
          </a:xfrm>
        </p:grpSpPr>
        <p:pic>
          <p:nvPicPr>
            <p:cNvPr id="13" name="Object 12"/>
            <p:cNvPicPr>
              <a:picLocks noChangeAspect="1"/>
            </p:cNvPicPr>
            <p:nvPr/>
          </p:nvPicPr>
          <p:blipFill>
            <a:blip r:embed="rId5" cstate="print"/>
            <a:stretch>
              <a:fillRect/>
            </a:stretch>
          </p:blipFill>
          <p:spPr>
            <a:xfrm>
              <a:off x="9500335" y="2742279"/>
              <a:ext cx="8573739" cy="5861771"/>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18" name="Object 18"/>
          <p:cNvSpPr txBox="1"/>
          <p:nvPr/>
        </p:nvSpPr>
        <p:spPr>
          <a:xfrm>
            <a:off x="4561670" y="1426138"/>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자유게시판</a:t>
            </a:r>
            <a:endParaRPr lang="en-US" dirty="0"/>
          </a:p>
        </p:txBody>
      </p:sp>
      <p:sp>
        <p:nvSpPr>
          <p:cNvPr id="19" name="Object 19"/>
          <p:cNvSpPr txBox="1"/>
          <p:nvPr/>
        </p:nvSpPr>
        <p:spPr>
          <a:xfrm>
            <a:off x="2119141" y="9373451"/>
            <a:ext cx="14047433"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자유게시판 게시물 작성, 수정, 삭제, 댓글 조회 및 수정, 삭제 가능</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45567" y="2508107"/>
            <a:ext cx="8523264" cy="6243305"/>
            <a:chOff x="245567" y="2508107"/>
            <a:chExt cx="8523264" cy="6243305"/>
          </a:xfrm>
        </p:grpSpPr>
        <p:pic>
          <p:nvPicPr>
            <p:cNvPr id="10" name="Object 9"/>
            <p:cNvPicPr>
              <a:picLocks noChangeAspect="1"/>
            </p:cNvPicPr>
            <p:nvPr/>
          </p:nvPicPr>
          <p:blipFill>
            <a:blip r:embed="rId4" cstate="print"/>
            <a:stretch>
              <a:fillRect/>
            </a:stretch>
          </p:blipFill>
          <p:spPr>
            <a:xfrm>
              <a:off x="245567" y="2508107"/>
              <a:ext cx="8523264" cy="6243305"/>
            </a:xfrm>
            <a:prstGeom prst="rect">
              <a:avLst/>
            </a:prstGeom>
          </p:spPr>
        </p:pic>
      </p:grpSp>
      <p:grpSp>
        <p:nvGrpSpPr>
          <p:cNvPr id="1004" name="그룹 1004"/>
          <p:cNvGrpSpPr/>
          <p:nvPr/>
        </p:nvGrpSpPr>
        <p:grpSpPr>
          <a:xfrm>
            <a:off x="9560499" y="1406474"/>
            <a:ext cx="8105820" cy="5686155"/>
            <a:chOff x="9560499" y="1406474"/>
            <a:chExt cx="8105820" cy="5686155"/>
          </a:xfrm>
        </p:grpSpPr>
        <p:pic>
          <p:nvPicPr>
            <p:cNvPr id="13" name="Object 12"/>
            <p:cNvPicPr>
              <a:picLocks noChangeAspect="1"/>
            </p:cNvPicPr>
            <p:nvPr/>
          </p:nvPicPr>
          <p:blipFill>
            <a:blip r:embed="rId5" cstate="print"/>
            <a:stretch>
              <a:fillRect/>
            </a:stretch>
          </p:blipFill>
          <p:spPr>
            <a:xfrm>
              <a:off x="9560499" y="1406474"/>
              <a:ext cx="8105820" cy="5686155"/>
            </a:xfrm>
            <a:prstGeom prst="rect">
              <a:avLst/>
            </a:prstGeom>
          </p:spPr>
        </p:pic>
      </p:grpSp>
      <p:grpSp>
        <p:nvGrpSpPr>
          <p:cNvPr id="1005" name="그룹 1005"/>
          <p:cNvGrpSpPr/>
          <p:nvPr/>
        </p:nvGrpSpPr>
        <p:grpSpPr>
          <a:xfrm>
            <a:off x="9459651" y="7219613"/>
            <a:ext cx="8826063" cy="4812984"/>
            <a:chOff x="9459651" y="7219613"/>
            <a:chExt cx="8826063" cy="4812984"/>
          </a:xfrm>
        </p:grpSpPr>
        <p:pic>
          <p:nvPicPr>
            <p:cNvPr id="16" name="Object 15"/>
            <p:cNvPicPr>
              <a:picLocks noChangeAspect="1"/>
            </p:cNvPicPr>
            <p:nvPr/>
          </p:nvPicPr>
          <p:blipFill>
            <a:blip r:embed="rId6" cstate="print"/>
            <a:stretch>
              <a:fillRect/>
            </a:stretch>
          </p:blipFill>
          <p:spPr>
            <a:xfrm>
              <a:off x="9459651" y="7219613"/>
              <a:ext cx="8826063" cy="4812984"/>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21" name="Object 21"/>
          <p:cNvSpPr txBox="1"/>
          <p:nvPr/>
        </p:nvSpPr>
        <p:spPr>
          <a:xfrm>
            <a:off x="-2367568" y="9515785"/>
            <a:ext cx="15678814"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공지사항 조회 및 검색 가능 (작성 및 수정, 삭제는 관리자 페이지에서 진행)</a:t>
            </a:r>
            <a:endParaRPr lang="en-US" dirty="0"/>
          </a:p>
        </p:txBody>
      </p:sp>
      <p:sp>
        <p:nvSpPr>
          <p:cNvPr id="22" name="Object 22"/>
          <p:cNvSpPr txBox="1"/>
          <p:nvPr/>
        </p:nvSpPr>
        <p:spPr>
          <a:xfrm>
            <a:off x="2638951" y="1469265"/>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공지사항</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842499" y="1406474"/>
            <a:ext cx="8648818" cy="4665750"/>
            <a:chOff x="842499" y="1406474"/>
            <a:chExt cx="8648818" cy="4665750"/>
          </a:xfrm>
        </p:grpSpPr>
        <p:pic>
          <p:nvPicPr>
            <p:cNvPr id="10" name="Object 9"/>
            <p:cNvPicPr>
              <a:picLocks noChangeAspect="1"/>
            </p:cNvPicPr>
            <p:nvPr/>
          </p:nvPicPr>
          <p:blipFill>
            <a:blip r:embed="rId4" cstate="print"/>
            <a:stretch>
              <a:fillRect/>
            </a:stretch>
          </p:blipFill>
          <p:spPr>
            <a:xfrm>
              <a:off x="842499" y="1406474"/>
              <a:ext cx="8648818" cy="4665750"/>
            </a:xfrm>
            <a:prstGeom prst="rect">
              <a:avLst/>
            </a:prstGeom>
          </p:spPr>
        </p:pic>
      </p:grpSp>
      <p:grpSp>
        <p:nvGrpSpPr>
          <p:cNvPr id="1004" name="그룹 1004"/>
          <p:cNvGrpSpPr/>
          <p:nvPr/>
        </p:nvGrpSpPr>
        <p:grpSpPr>
          <a:xfrm>
            <a:off x="604552" y="6326192"/>
            <a:ext cx="8824122" cy="4601536"/>
            <a:chOff x="604552" y="6326192"/>
            <a:chExt cx="8824122" cy="4601536"/>
          </a:xfrm>
        </p:grpSpPr>
        <p:pic>
          <p:nvPicPr>
            <p:cNvPr id="13" name="Object 12"/>
            <p:cNvPicPr>
              <a:picLocks noChangeAspect="1"/>
            </p:cNvPicPr>
            <p:nvPr/>
          </p:nvPicPr>
          <p:blipFill>
            <a:blip r:embed="rId5" cstate="print"/>
            <a:stretch>
              <a:fillRect/>
            </a:stretch>
          </p:blipFill>
          <p:spPr>
            <a:xfrm>
              <a:off x="604552" y="6326192"/>
              <a:ext cx="8824122" cy="4601536"/>
            </a:xfrm>
            <a:prstGeom prst="rect">
              <a:avLst/>
            </a:prstGeom>
          </p:spPr>
        </p:pic>
      </p:grpSp>
      <p:grpSp>
        <p:nvGrpSpPr>
          <p:cNvPr id="1005" name="그룹 1005"/>
          <p:cNvGrpSpPr/>
          <p:nvPr/>
        </p:nvGrpSpPr>
        <p:grpSpPr>
          <a:xfrm>
            <a:off x="9711975" y="2380952"/>
            <a:ext cx="8312636" cy="7026455"/>
            <a:chOff x="9711975" y="2380952"/>
            <a:chExt cx="8312636" cy="7026455"/>
          </a:xfrm>
        </p:grpSpPr>
        <p:pic>
          <p:nvPicPr>
            <p:cNvPr id="16" name="Object 15"/>
            <p:cNvPicPr>
              <a:picLocks noChangeAspect="1"/>
            </p:cNvPicPr>
            <p:nvPr/>
          </p:nvPicPr>
          <p:blipFill>
            <a:blip r:embed="rId6" cstate="print"/>
            <a:stretch>
              <a:fillRect/>
            </a:stretch>
          </p:blipFill>
          <p:spPr>
            <a:xfrm>
              <a:off x="9711975" y="2380952"/>
              <a:ext cx="8312636" cy="7026455"/>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사용자</a:t>
            </a:r>
            <a:endParaRPr lang="en-US" dirty="0"/>
          </a:p>
        </p:txBody>
      </p:sp>
      <p:sp>
        <p:nvSpPr>
          <p:cNvPr id="21" name="Object 21"/>
          <p:cNvSpPr txBox="1"/>
          <p:nvPr/>
        </p:nvSpPr>
        <p:spPr>
          <a:xfrm>
            <a:off x="7124498" y="1383012"/>
            <a:ext cx="9670991"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건의 사항</a:t>
            </a:r>
            <a:endParaRPr lang="en-US" dirty="0"/>
          </a:p>
        </p:txBody>
      </p:sp>
      <p:sp>
        <p:nvSpPr>
          <p:cNvPr id="22" name="Object 22"/>
          <p:cNvSpPr txBox="1"/>
          <p:nvPr/>
        </p:nvSpPr>
        <p:spPr>
          <a:xfrm>
            <a:off x="1440878" y="8772972"/>
            <a:ext cx="19900481" cy="1504779"/>
          </a:xfrm>
          <a:prstGeom prst="rect">
            <a:avLst/>
          </a:prstGeom>
          <a:noFill/>
        </p:spPr>
        <p:txBody>
          <a:bodyPr anchor="ctr" wrap="square" rtlCol="0">
            <a:spAutoFit/>
          </a:bodyPr>
          <a:lstStyle/>
          <a:p>
            <a:pPr algn="ctr"/>
            <a:r>
              <a:rPr lang="en-US" sz="2500" dirty="0" smtClean="0">
                <a:solidFill>
                  <a:srgbClr val="fd6f22"/>
                </a:solidFill>
                <a:latin typeface="Gmarket Sans Medium" pitchFamily="34" charset="0"/>
                <a:cs typeface="Gmarket Sans Medium" pitchFamily="34" charset="0"/>
              </a:rPr>
              <a:t>건의사항 최신순, 조회순, 댓글순 조회 및 검색 가능(본인 작성 및 공개 게시물만), </a:t>
            </a:r>
            <a:r>
              <a:rPr lang="en-US" dirty="0" smtClean="0"/>
              <a:t/>
            </a:r>
          </a:p>
          <a:p>
            <a:pPr algn="ctr"/>
            <a:r>
              <a:rPr lang="en-US" dirty="0" smtClean="0"/>
              <a:t/>
            </a:r>
            <a:r>
              <a:rPr lang="en-US" sz="2500" dirty="0" smtClean="0">
                <a:solidFill>
                  <a:srgbClr val="fd6f22"/>
                </a:solidFill>
                <a:latin typeface="Gmarket Sans Medium" pitchFamily="34" charset="0"/>
                <a:cs typeface="Gmarket Sans Medium" pitchFamily="34" charset="0"/>
              </a:rPr>
              <a:t>건의사항 작성, 수정 가능</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6057143" y="3655929"/>
            <a:ext cx="6171429" cy="2973857"/>
            <a:chOff x="6057143" y="3655929"/>
            <a:chExt cx="6171429" cy="2973857"/>
          </a:xfrm>
        </p:grpSpPr>
        <p:pic>
          <p:nvPicPr>
            <p:cNvPr id="10" name="Object 9"/>
            <p:cNvPicPr>
              <a:picLocks noChangeAspect="1"/>
            </p:cNvPicPr>
            <p:nvPr/>
          </p:nvPicPr>
          <p:blipFill>
            <a:blip r:embed="rId4" cstate="print"/>
            <a:stretch>
              <a:fillRect/>
            </a:stretch>
          </p:blipFill>
          <p:spPr>
            <a:xfrm>
              <a:off x="6057143" y="3655929"/>
              <a:ext cx="6171429" cy="2973857"/>
            </a:xfrm>
            <a:prstGeom prst="rect">
              <a:avLst/>
            </a:prstGeom>
          </p:spPr>
        </p:pic>
      </p:grpSp>
      <p:grpSp>
        <p:nvGrpSpPr>
          <p:cNvPr id="1004" name="그룹 1004"/>
          <p:cNvGrpSpPr/>
          <p:nvPr/>
        </p:nvGrpSpPr>
        <p:grpSpPr>
          <a:xfrm>
            <a:off x="6057143" y="3621214"/>
            <a:ext cx="6171429" cy="3043286"/>
            <a:chOff x="6057143" y="3621214"/>
            <a:chExt cx="6171429" cy="3043286"/>
          </a:xfrm>
        </p:grpSpPr>
        <p:pic>
          <p:nvPicPr>
            <p:cNvPr id="13" name="Object 12"/>
            <p:cNvPicPr>
              <a:picLocks noChangeAspect="1"/>
            </p:cNvPicPr>
            <p:nvPr/>
          </p:nvPicPr>
          <p:blipFill>
            <a:blip r:embed="rId5" cstate="print"/>
            <a:stretch>
              <a:fillRect/>
            </a:stretch>
          </p:blipFill>
          <p:spPr>
            <a:xfrm>
              <a:off x="6057143" y="3621214"/>
              <a:ext cx="6171429" cy="3043286"/>
            </a:xfrm>
            <a:prstGeom prst="rect">
              <a:avLst/>
            </a:prstGeom>
          </p:spPr>
        </p:pic>
      </p:grpSp>
      <p:grpSp>
        <p:nvGrpSpPr>
          <p:cNvPr id="1005" name="그룹 1005"/>
          <p:cNvGrpSpPr/>
          <p:nvPr/>
        </p:nvGrpSpPr>
        <p:grpSpPr>
          <a:xfrm>
            <a:off x="1394892" y="2269951"/>
            <a:ext cx="15495931" cy="6828749"/>
            <a:chOff x="1394892" y="2269951"/>
            <a:chExt cx="15495931" cy="6828749"/>
          </a:xfrm>
        </p:grpSpPr>
        <p:pic>
          <p:nvPicPr>
            <p:cNvPr id="16" name="Object 15"/>
            <p:cNvPicPr>
              <a:picLocks noChangeAspect="1"/>
            </p:cNvPicPr>
            <p:nvPr/>
          </p:nvPicPr>
          <p:blipFill>
            <a:blip r:embed="rId6" cstate="print"/>
            <a:stretch>
              <a:fillRect/>
            </a:stretch>
          </p:blipFill>
          <p:spPr>
            <a:xfrm>
              <a:off x="1394892" y="2269951"/>
              <a:ext cx="15495931" cy="6828749"/>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4688824" y="1489201"/>
            <a:ext cx="8908066" cy="741905"/>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관리자 로그인</a:t>
            </a:r>
            <a:endParaRPr lang="en-US" dirty="0"/>
          </a:p>
        </p:txBody>
      </p:sp>
      <p:sp>
        <p:nvSpPr>
          <p:cNvPr id="21" name="Object 21"/>
          <p:cNvSpPr txBox="1"/>
          <p:nvPr/>
        </p:nvSpPr>
        <p:spPr>
          <a:xfrm>
            <a:off x="2887269" y="9355747"/>
            <a:ext cx="12511176" cy="661905"/>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상상자까 메인 이미지 ctrl + 클릭 -&gt; 관리자 로그인</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437776" y="2302049"/>
            <a:ext cx="15410163" cy="7599421"/>
            <a:chOff x="1437776" y="2302049"/>
            <a:chExt cx="15410163" cy="7599421"/>
          </a:xfrm>
        </p:grpSpPr>
        <p:pic>
          <p:nvPicPr>
            <p:cNvPr id="10" name="Object 9"/>
            <p:cNvPicPr>
              <a:picLocks noChangeAspect="1"/>
            </p:cNvPicPr>
            <p:nvPr/>
          </p:nvPicPr>
          <p:blipFill>
            <a:blip r:embed="rId4" cstate="print"/>
            <a:stretch>
              <a:fillRect/>
            </a:stretch>
          </p:blipFill>
          <p:spPr>
            <a:xfrm>
              <a:off x="1437776" y="2302049"/>
              <a:ext cx="15410163" cy="7599421"/>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4688824" y="1489201"/>
            <a:ext cx="8908066" cy="741905"/>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관리자 메인 대시보드</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5135131" y="2107455"/>
            <a:ext cx="12998202" cy="7065574"/>
            <a:chOff x="5135131" y="2107455"/>
            <a:chExt cx="12998202" cy="7065574"/>
          </a:xfrm>
        </p:grpSpPr>
        <p:pic>
          <p:nvPicPr>
            <p:cNvPr id="10" name="Object 9"/>
            <p:cNvPicPr>
              <a:picLocks noChangeAspect="1"/>
            </p:cNvPicPr>
            <p:nvPr/>
          </p:nvPicPr>
          <p:blipFill>
            <a:blip r:embed="rId4" cstate="print"/>
            <a:stretch>
              <a:fillRect/>
            </a:stretch>
          </p:blipFill>
          <p:spPr>
            <a:xfrm>
              <a:off x="5135131" y="2107455"/>
              <a:ext cx="12998202" cy="7065574"/>
            </a:xfrm>
            <a:prstGeom prst="rect">
              <a:avLst/>
            </a:prstGeom>
          </p:spPr>
        </p:pic>
      </p:grpSp>
      <p:grpSp>
        <p:nvGrpSpPr>
          <p:cNvPr id="1004" name="그룹 1004"/>
          <p:cNvGrpSpPr/>
          <p:nvPr/>
        </p:nvGrpSpPr>
        <p:grpSpPr>
          <a:xfrm>
            <a:off x="412695" y="3180635"/>
            <a:ext cx="4374103" cy="5325564"/>
            <a:chOff x="412695" y="3180635"/>
            <a:chExt cx="4374103" cy="5325564"/>
          </a:xfrm>
        </p:grpSpPr>
        <p:pic>
          <p:nvPicPr>
            <p:cNvPr id="13" name="Object 12"/>
            <p:cNvPicPr>
              <a:picLocks noChangeAspect="1"/>
            </p:cNvPicPr>
            <p:nvPr/>
          </p:nvPicPr>
          <p:blipFill>
            <a:blip r:embed="rId5" cstate="print"/>
            <a:stretch>
              <a:fillRect/>
            </a:stretch>
          </p:blipFill>
          <p:spPr>
            <a:xfrm>
              <a:off x="412695" y="3180635"/>
              <a:ext cx="4374103" cy="5325564"/>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201"/>
            <a:ext cx="8908066" cy="741905"/>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회원 관리 &gt; 회원 통계 관리</a:t>
            </a:r>
            <a:endParaRPr lang="en-US" dirty="0"/>
          </a:p>
        </p:txBody>
      </p:sp>
      <p:sp>
        <p:nvSpPr>
          <p:cNvPr id="18" name="Object 18"/>
          <p:cNvSpPr txBox="1"/>
          <p:nvPr/>
        </p:nvSpPr>
        <p:spPr>
          <a:xfrm>
            <a:off x="5070317" y="9406541"/>
            <a:ext cx="12511176" cy="661905"/>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신규 가입자, 탈퇴자, 성별, 사용자연령대 확인 가능</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sp>
        <p:nvSpPr>
          <p:cNvPr id="8" name="Object 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9" name="Object 9"/>
          <p:cNvSpPr txBox="1"/>
          <p:nvPr/>
        </p:nvSpPr>
        <p:spPr>
          <a:xfrm>
            <a:off x="523959" y="726975"/>
            <a:ext cx="637080"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01</a:t>
            </a:r>
            <a:endParaRPr lang="en-US" dirty="0"/>
          </a:p>
        </p:txBody>
      </p:sp>
      <p:sp>
        <p:nvSpPr>
          <p:cNvPr id="10" name="Object 10"/>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역할 분담</a:t>
            </a:r>
            <a:endParaRPr lang="en-US" dirty="0"/>
          </a:p>
        </p:txBody>
      </p:sp>
      <p:grpSp>
        <p:nvGrpSpPr>
          <p:cNvPr id="1003" name="그룹 1003"/>
          <p:cNvGrpSpPr/>
          <p:nvPr/>
        </p:nvGrpSpPr>
        <p:grpSpPr>
          <a:xfrm>
            <a:off x="3647458" y="1586340"/>
            <a:ext cx="2822408" cy="4016697"/>
            <a:chOff x="3647458" y="1586340"/>
            <a:chExt cx="2822408" cy="4016697"/>
          </a:xfrm>
        </p:grpSpPr>
        <p:pic>
          <p:nvPicPr>
            <p:cNvPr id="12" name="Object 11"/>
            <p:cNvPicPr>
              <a:picLocks noChangeAspect="1"/>
            </p:cNvPicPr>
            <p:nvPr/>
          </p:nvPicPr>
          <p:blipFill>
            <a:blip r:embed="rId4" cstate="print"/>
            <a:stretch>
              <a:fillRect/>
            </a:stretch>
          </p:blipFill>
          <p:spPr>
            <a:xfrm>
              <a:off x="2286149" y="-380142"/>
              <a:ext cx="5644816" cy="8033394"/>
            </a:xfrm>
            <a:prstGeom prst="rect">
              <a:avLst/>
            </a:prstGeom>
          </p:spPr>
        </p:pic>
        <p:pic>
          <p:nvPicPr>
            <p:cNvPr id="13" name="Object 12"/>
            <p:cNvPicPr>
              <a:picLocks noChangeAspect="1"/>
            </p:cNvPicPr>
            <p:nvPr/>
          </p:nvPicPr>
          <p:blipFill>
            <a:blip r:embed="rId5" cstate="print"/>
            <a:stretch>
              <a:fillRect/>
            </a:stretch>
          </p:blipFill>
          <p:spPr>
            <a:xfrm>
              <a:off x="3647458" y="1586340"/>
              <a:ext cx="2822408" cy="4016697"/>
            </a:xfrm>
            <a:prstGeom prst="rect">
              <a:avLst/>
            </a:prstGeom>
          </p:spPr>
        </p:pic>
      </p:grpSp>
      <p:sp>
        <p:nvSpPr>
          <p:cNvPr id="15" name="Object 15"/>
          <p:cNvSpPr txBox="1"/>
          <p:nvPr/>
        </p:nvSpPr>
        <p:spPr>
          <a:xfrm>
            <a:off x="3759249" y="1547852"/>
            <a:ext cx="5708739" cy="4680000"/>
          </a:xfrm>
          <a:prstGeom prst="rect">
            <a:avLst/>
          </a:prstGeom>
          <a:noFill/>
        </p:spPr>
        <p:txBody>
          <a:bodyPr anchor="ctr" wrap="square" rtlCol="0">
            <a:spAutoFit/>
          </a:bodyPr>
          <a:lstStyle/>
          <a:p>
            <a:r>
              <a:rPr lang="en-US" sz="1800" dirty="0" smtClean="0">
                <a:solidFill>
                  <a:srgbClr val="000000"/>
                </a:solidFill>
                <a:latin typeface="Gmarket Sans Medium" pitchFamily="34" charset="0"/>
                <a:cs typeface="Gmarket Sans Medium" pitchFamily="34" charset="0"/>
              </a:rPr>
              <a:t>DAO, DTO작업</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생성형AI API연동</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문장 번역 API연동</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사용자 백데이터 수집</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가중치 정보 생성</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관리자 로그</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사용자 로그</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공지사항 게시판</a:t>
            </a:r>
            <a:endParaRPr lang="en-US" dirty="0"/>
          </a:p>
        </p:txBody>
      </p:sp>
      <p:sp>
        <p:nvSpPr>
          <p:cNvPr id="16" name="Object 16"/>
          <p:cNvSpPr txBox="1"/>
          <p:nvPr/>
        </p:nvSpPr>
        <p:spPr>
          <a:xfrm>
            <a:off x="3935168" y="1704037"/>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곽지현</a:t>
            </a:r>
            <a:endParaRPr lang="en-US" dirty="0"/>
          </a:p>
        </p:txBody>
      </p:sp>
      <p:grpSp>
        <p:nvGrpSpPr>
          <p:cNvPr id="1004" name="그룹 1004"/>
          <p:cNvGrpSpPr/>
          <p:nvPr/>
        </p:nvGrpSpPr>
        <p:grpSpPr>
          <a:xfrm>
            <a:off x="7731653" y="1586340"/>
            <a:ext cx="3155565" cy="4016697"/>
            <a:chOff x="7731653" y="1586340"/>
            <a:chExt cx="3155565" cy="4016697"/>
          </a:xfrm>
        </p:grpSpPr>
        <p:pic>
          <p:nvPicPr>
            <p:cNvPr id="18" name="Object 17"/>
            <p:cNvPicPr>
              <a:picLocks noChangeAspect="1"/>
            </p:cNvPicPr>
            <p:nvPr/>
          </p:nvPicPr>
          <p:blipFill>
            <a:blip r:embed="rId6" cstate="print"/>
            <a:stretch>
              <a:fillRect/>
            </a:stretch>
          </p:blipFill>
          <p:spPr>
            <a:xfrm>
              <a:off x="6209655" y="-375200"/>
              <a:ext cx="6311129" cy="8033394"/>
            </a:xfrm>
            <a:prstGeom prst="rect">
              <a:avLst/>
            </a:prstGeom>
          </p:spPr>
        </p:pic>
        <p:pic>
          <p:nvPicPr>
            <p:cNvPr id="19" name="Object 18"/>
            <p:cNvPicPr>
              <a:picLocks noChangeAspect="1"/>
            </p:cNvPicPr>
            <p:nvPr/>
          </p:nvPicPr>
          <p:blipFill>
            <a:blip r:embed="rId7" cstate="print"/>
            <a:stretch>
              <a:fillRect/>
            </a:stretch>
          </p:blipFill>
          <p:spPr>
            <a:xfrm>
              <a:off x="7731653" y="1586340"/>
              <a:ext cx="3155565" cy="4016697"/>
            </a:xfrm>
            <a:prstGeom prst="rect">
              <a:avLst/>
            </a:prstGeom>
          </p:spPr>
        </p:pic>
      </p:grpSp>
      <p:sp>
        <p:nvSpPr>
          <p:cNvPr id="21" name="Object 21"/>
          <p:cNvSpPr txBox="1"/>
          <p:nvPr/>
        </p:nvSpPr>
        <p:spPr>
          <a:xfrm>
            <a:off x="7940281" y="2505980"/>
            <a:ext cx="4733347" cy="2880000"/>
          </a:xfrm>
          <a:prstGeom prst="rect">
            <a:avLst/>
          </a:prstGeom>
          <a:noFill/>
        </p:spPr>
        <p:txBody>
          <a:bodyPr anchor="ctr" wrap="square" rtlCol="0">
            <a:spAutoFit/>
          </a:bodyPr>
          <a:lstStyle/>
          <a:p>
            <a:r>
              <a:rPr lang="en-US" sz="1800" dirty="0" smtClean="0">
                <a:solidFill>
                  <a:srgbClr val="000000"/>
                </a:solidFill>
                <a:latin typeface="Gmarket Sans Medium" pitchFamily="34" charset="0"/>
                <a:cs typeface="Gmarket Sans Medium" pitchFamily="34" charset="0"/>
              </a:rPr>
              <a:t>마이페이지 CSS +</a:t>
            </a:r>
            <a:r>
              <a:rPr lang="en-US" sz="1800" dirty="0" smtClean="0">
                <a:solidFill>
                  <a:srgbClr val="000000"/>
                </a:solidFill>
                <a:latin typeface="Gmarket Sans Medium" pitchFamily="34" charset="0"/>
                <a:cs typeface="Gmarket Sans Medium" pitchFamily="34" charset="0"/>
              </a:rPr>
              <a:t/>
            </a:r>
          </a:p>
          <a:p>
            <a:r>
              <a:rPr lang="en-US" sz="1800" dirty="0" smtClean="0">
                <a:solidFill>
                  <a:srgbClr val="000000"/>
                </a:solidFill>
                <a:latin typeface="Gmarket Sans Medium" pitchFamily="34" charset="0"/>
                <a:cs typeface="Gmarket Sans Medium" pitchFamily="34" charset="0"/>
              </a:rPr>
              <a:t/>
            </a:r>
            <a:r>
              <a:rPr lang="en-US" sz="1800" dirty="0" smtClean="0">
                <a:solidFill>
                  <a:srgbClr val="000000"/>
                </a:solidFill>
                <a:latin typeface="Gmarket Sans Medium" pitchFamily="34" charset="0"/>
                <a:cs typeface="Gmarket Sans Medium" pitchFamily="34" charset="0"/>
              </a:rPr>
              <a:t>개인정보, 내가 쓴 글 관리 </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명예의 전당 CSS </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    + Data Reading</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PPT</a:t>
            </a:r>
            <a:endParaRPr lang="en-US" dirty="0"/>
          </a:p>
        </p:txBody>
      </p:sp>
      <p:sp>
        <p:nvSpPr>
          <p:cNvPr id="22" name="Object 22"/>
          <p:cNvSpPr txBox="1"/>
          <p:nvPr/>
        </p:nvSpPr>
        <p:spPr>
          <a:xfrm>
            <a:off x="8227990" y="1953563"/>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김은솔</a:t>
            </a:r>
            <a:endParaRPr lang="en-US" dirty="0"/>
          </a:p>
        </p:txBody>
      </p:sp>
      <p:grpSp>
        <p:nvGrpSpPr>
          <p:cNvPr id="1005" name="그룹 1005"/>
          <p:cNvGrpSpPr/>
          <p:nvPr/>
        </p:nvGrpSpPr>
        <p:grpSpPr>
          <a:xfrm>
            <a:off x="11770000" y="1586340"/>
            <a:ext cx="3404622" cy="4016697"/>
            <a:chOff x="11770000" y="1586340"/>
            <a:chExt cx="3404622" cy="4016697"/>
          </a:xfrm>
        </p:grpSpPr>
        <p:pic>
          <p:nvPicPr>
            <p:cNvPr id="24" name="Object 23"/>
            <p:cNvPicPr>
              <a:picLocks noChangeAspect="1"/>
            </p:cNvPicPr>
            <p:nvPr/>
          </p:nvPicPr>
          <p:blipFill>
            <a:blip r:embed="rId8" cstate="print"/>
            <a:stretch>
              <a:fillRect/>
            </a:stretch>
          </p:blipFill>
          <p:spPr>
            <a:xfrm>
              <a:off x="10127876" y="-371506"/>
              <a:ext cx="6809244" cy="8033394"/>
            </a:xfrm>
            <a:prstGeom prst="rect">
              <a:avLst/>
            </a:prstGeom>
          </p:spPr>
        </p:pic>
        <p:pic>
          <p:nvPicPr>
            <p:cNvPr id="25" name="Object 24"/>
            <p:cNvPicPr>
              <a:picLocks noChangeAspect="1"/>
            </p:cNvPicPr>
            <p:nvPr/>
          </p:nvPicPr>
          <p:blipFill>
            <a:blip r:embed="rId9" cstate="print"/>
            <a:stretch>
              <a:fillRect/>
            </a:stretch>
          </p:blipFill>
          <p:spPr>
            <a:xfrm>
              <a:off x="11770000" y="1586340"/>
              <a:ext cx="3404622" cy="4016697"/>
            </a:xfrm>
            <a:prstGeom prst="rect">
              <a:avLst/>
            </a:prstGeom>
          </p:spPr>
        </p:pic>
      </p:grpSp>
      <p:sp>
        <p:nvSpPr>
          <p:cNvPr id="27" name="Object 27"/>
          <p:cNvSpPr txBox="1"/>
          <p:nvPr/>
        </p:nvSpPr>
        <p:spPr>
          <a:xfrm>
            <a:off x="12390866" y="1985090"/>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박동수</a:t>
            </a:r>
            <a:endParaRPr lang="en-US" dirty="0"/>
          </a:p>
        </p:txBody>
      </p:sp>
      <p:grpSp>
        <p:nvGrpSpPr>
          <p:cNvPr id="1006" name="그룹 1006"/>
          <p:cNvGrpSpPr/>
          <p:nvPr/>
        </p:nvGrpSpPr>
        <p:grpSpPr>
          <a:xfrm>
            <a:off x="1420620" y="5867020"/>
            <a:ext cx="3635155" cy="4016697"/>
            <a:chOff x="1420620" y="5867020"/>
            <a:chExt cx="3635155" cy="4016697"/>
          </a:xfrm>
        </p:grpSpPr>
        <p:pic>
          <p:nvPicPr>
            <p:cNvPr id="29" name="Object 28"/>
            <p:cNvPicPr>
              <a:picLocks noChangeAspect="1"/>
            </p:cNvPicPr>
            <p:nvPr/>
          </p:nvPicPr>
          <p:blipFill>
            <a:blip r:embed="rId10" cstate="print"/>
            <a:stretch>
              <a:fillRect/>
            </a:stretch>
          </p:blipFill>
          <p:spPr>
            <a:xfrm>
              <a:off x="-332695" y="3912593"/>
              <a:ext cx="7270309" cy="8033394"/>
            </a:xfrm>
            <a:prstGeom prst="rect">
              <a:avLst/>
            </a:prstGeom>
          </p:spPr>
        </p:pic>
        <p:pic>
          <p:nvPicPr>
            <p:cNvPr id="30" name="Object 29"/>
            <p:cNvPicPr>
              <a:picLocks noChangeAspect="1"/>
            </p:cNvPicPr>
            <p:nvPr/>
          </p:nvPicPr>
          <p:blipFill>
            <a:blip r:embed="rId11" cstate="print"/>
            <a:stretch>
              <a:fillRect/>
            </a:stretch>
          </p:blipFill>
          <p:spPr>
            <a:xfrm>
              <a:off x="1420620" y="5867020"/>
              <a:ext cx="3635155" cy="4016697"/>
            </a:xfrm>
            <a:prstGeom prst="rect">
              <a:avLst/>
            </a:prstGeom>
          </p:spPr>
        </p:pic>
      </p:grpSp>
      <p:sp>
        <p:nvSpPr>
          <p:cNvPr id="32" name="Object 32"/>
          <p:cNvSpPr txBox="1"/>
          <p:nvPr/>
        </p:nvSpPr>
        <p:spPr>
          <a:xfrm>
            <a:off x="1516305" y="5828532"/>
            <a:ext cx="5106933" cy="4680000"/>
          </a:xfrm>
          <a:prstGeom prst="rect">
            <a:avLst/>
          </a:prstGeom>
          <a:noFill/>
        </p:spPr>
        <p:txBody>
          <a:bodyPr anchor="ctr" wrap="square" rtlCol="0">
            <a:spAutoFit/>
          </a:bodyPr>
          <a:lstStyle/>
          <a:p>
            <a:r>
              <a:rPr lang="en-US" sz="1800" dirty="0" smtClean="0">
                <a:solidFill>
                  <a:srgbClr val="000000"/>
                </a:solidFill>
                <a:latin typeface="Gmarket Sans Medium" pitchFamily="34" charset="0"/>
                <a:cs typeface="Gmarket Sans Medium" pitchFamily="34" charset="0"/>
              </a:rPr>
              <a:t>관리자 페이지 프론트</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관리자 로그인</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관리자 동화책 관리(동화책 수상 관리, 신고동화책 관리, 개인 저장소 기본 용량 관리), </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관리자 게시판 관리(공지사항, 건의사항, 자유게시판, 동화 공유게시판, 리뷰 관리, 댓글 관리)</a:t>
            </a:r>
            <a:endParaRPr lang="en-US" dirty="0"/>
          </a:p>
        </p:txBody>
      </p:sp>
      <p:sp>
        <p:nvSpPr>
          <p:cNvPr id="33" name="Object 33"/>
          <p:cNvSpPr txBox="1"/>
          <p:nvPr/>
        </p:nvSpPr>
        <p:spPr>
          <a:xfrm>
            <a:off x="2156752" y="5937426"/>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박미영</a:t>
            </a:r>
            <a:endParaRPr lang="en-US" dirty="0"/>
          </a:p>
        </p:txBody>
      </p:sp>
      <p:grpSp>
        <p:nvGrpSpPr>
          <p:cNvPr id="1007" name="그룹 1007"/>
          <p:cNvGrpSpPr/>
          <p:nvPr/>
        </p:nvGrpSpPr>
        <p:grpSpPr>
          <a:xfrm>
            <a:off x="5651662" y="5867020"/>
            <a:ext cx="3412378" cy="4016697"/>
            <a:chOff x="5651662" y="5867020"/>
            <a:chExt cx="3412378" cy="4016697"/>
          </a:xfrm>
        </p:grpSpPr>
        <p:pic>
          <p:nvPicPr>
            <p:cNvPr id="35" name="Object 34"/>
            <p:cNvPicPr>
              <a:picLocks noChangeAspect="1"/>
            </p:cNvPicPr>
            <p:nvPr/>
          </p:nvPicPr>
          <p:blipFill>
            <a:blip r:embed="rId12" cstate="print"/>
            <a:stretch>
              <a:fillRect/>
            </a:stretch>
          </p:blipFill>
          <p:spPr>
            <a:xfrm>
              <a:off x="4005797" y="3909289"/>
              <a:ext cx="6824755" cy="8033394"/>
            </a:xfrm>
            <a:prstGeom prst="rect">
              <a:avLst/>
            </a:prstGeom>
          </p:spPr>
        </p:pic>
        <p:pic>
          <p:nvPicPr>
            <p:cNvPr id="36" name="Object 35"/>
            <p:cNvPicPr>
              <a:picLocks noChangeAspect="1"/>
            </p:cNvPicPr>
            <p:nvPr/>
          </p:nvPicPr>
          <p:blipFill>
            <a:blip r:embed="rId13" cstate="print"/>
            <a:stretch>
              <a:fillRect/>
            </a:stretch>
          </p:blipFill>
          <p:spPr>
            <a:xfrm>
              <a:off x="5651662" y="5867020"/>
              <a:ext cx="3412378" cy="4016697"/>
            </a:xfrm>
            <a:prstGeom prst="rect">
              <a:avLst/>
            </a:prstGeom>
          </p:spPr>
        </p:pic>
      </p:grpSp>
      <p:sp>
        <p:nvSpPr>
          <p:cNvPr id="38" name="Object 38"/>
          <p:cNvSpPr txBox="1"/>
          <p:nvPr/>
        </p:nvSpPr>
        <p:spPr>
          <a:xfrm>
            <a:off x="5662162" y="6285135"/>
            <a:ext cx="5106933" cy="4164762"/>
          </a:xfrm>
          <a:prstGeom prst="rect">
            <a:avLst/>
          </a:prstGeom>
          <a:noFill/>
        </p:spPr>
        <p:txBody>
          <a:bodyPr anchor="ctr" wrap="square" rtlCol="0">
            <a:spAutoFit/>
          </a:bodyPr>
          <a:lstStyle/>
          <a:p>
            <a:r>
              <a:rPr lang="en-US" sz="1600" dirty="0" smtClean="0">
                <a:solidFill>
                  <a:srgbClr val="000000"/>
                </a:solidFill>
                <a:latin typeface="Gmarket Sans Medium" pitchFamily="34" charset="0"/>
                <a:cs typeface="Gmarket Sans Medium" pitchFamily="34" charset="0"/>
              </a:rPr>
              <a:t>웹 사이트 디자인 및 전반적인CSS</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메인 페이지</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자유게시판 CRUD</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동화 공유 게시판 CRUD</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동화 공유 게시판 리뷰  CRUD</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회원가입 </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명예의 전당  UX + UI</a:t>
            </a:r>
            <a:r>
              <a:rPr lang="en-US" dirty="0" smtClean="0"/>
              <a:t/>
            </a:r>
          </a:p>
          <a:p>
            <a:r>
              <a:rPr lang="en-US" dirty="0" smtClean="0"/>
              <a:t/>
            </a:r>
            <a:r>
              <a:rPr lang="en-US" sz="1600" dirty="0" smtClean="0">
                <a:solidFill>
                  <a:srgbClr val="000000"/>
                </a:solidFill>
                <a:latin typeface="Gmarket Sans Medium" pitchFamily="34" charset="0"/>
                <a:cs typeface="Gmarket Sans Medium" pitchFamily="34" charset="0"/>
              </a:rPr>
              <a:t>동화제작 UX + UI</a:t>
            </a:r>
            <a:endParaRPr lang="en-US" dirty="0"/>
          </a:p>
        </p:txBody>
      </p:sp>
      <p:sp>
        <p:nvSpPr>
          <p:cNvPr id="39" name="Object 39"/>
          <p:cNvSpPr txBox="1"/>
          <p:nvPr/>
        </p:nvSpPr>
        <p:spPr>
          <a:xfrm>
            <a:off x="6276405" y="5984717"/>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송성혜</a:t>
            </a:r>
            <a:endParaRPr lang="en-US" dirty="0"/>
          </a:p>
        </p:txBody>
      </p:sp>
      <p:grpSp>
        <p:nvGrpSpPr>
          <p:cNvPr id="1008" name="그룹 1008"/>
          <p:cNvGrpSpPr/>
          <p:nvPr/>
        </p:nvGrpSpPr>
        <p:grpSpPr>
          <a:xfrm>
            <a:off x="9518063" y="5867020"/>
            <a:ext cx="2822408" cy="4016697"/>
            <a:chOff x="9518063" y="5867020"/>
            <a:chExt cx="2822408" cy="4016697"/>
          </a:xfrm>
        </p:grpSpPr>
        <p:pic>
          <p:nvPicPr>
            <p:cNvPr id="41" name="Object 40"/>
            <p:cNvPicPr>
              <a:picLocks noChangeAspect="1"/>
            </p:cNvPicPr>
            <p:nvPr/>
          </p:nvPicPr>
          <p:blipFill>
            <a:blip r:embed="rId14" cstate="print"/>
            <a:stretch>
              <a:fillRect/>
            </a:stretch>
          </p:blipFill>
          <p:spPr>
            <a:xfrm>
              <a:off x="8156753" y="3900537"/>
              <a:ext cx="5644816" cy="8033394"/>
            </a:xfrm>
            <a:prstGeom prst="rect">
              <a:avLst/>
            </a:prstGeom>
          </p:spPr>
        </p:pic>
        <p:pic>
          <p:nvPicPr>
            <p:cNvPr id="42" name="Object 41"/>
            <p:cNvPicPr>
              <a:picLocks noChangeAspect="1"/>
            </p:cNvPicPr>
            <p:nvPr/>
          </p:nvPicPr>
          <p:blipFill>
            <a:blip r:embed="rId15" cstate="print"/>
            <a:stretch>
              <a:fillRect/>
            </a:stretch>
          </p:blipFill>
          <p:spPr>
            <a:xfrm>
              <a:off x="9518063" y="5867020"/>
              <a:ext cx="2822408" cy="4016697"/>
            </a:xfrm>
            <a:prstGeom prst="rect">
              <a:avLst/>
            </a:prstGeom>
          </p:spPr>
        </p:pic>
      </p:grpSp>
      <p:sp>
        <p:nvSpPr>
          <p:cNvPr id="44" name="Object 44"/>
          <p:cNvSpPr txBox="1"/>
          <p:nvPr/>
        </p:nvSpPr>
        <p:spPr>
          <a:xfrm>
            <a:off x="9518063" y="6672661"/>
            <a:ext cx="5106933" cy="2880000"/>
          </a:xfrm>
          <a:prstGeom prst="rect">
            <a:avLst/>
          </a:prstGeom>
          <a:noFill/>
        </p:spPr>
        <p:txBody>
          <a:bodyPr anchor="ctr" wrap="square" rtlCol="0">
            <a:spAutoFit/>
          </a:bodyPr>
          <a:lstStyle/>
          <a:p>
            <a:r>
              <a:rPr lang="en-US" sz="1800" dirty="0" smtClean="0">
                <a:solidFill>
                  <a:srgbClr val="000000"/>
                </a:solidFill>
                <a:latin typeface="Gmarket Sans Medium" pitchFamily="34" charset="0"/>
                <a:cs typeface="Gmarket Sans Medium" pitchFamily="34" charset="0"/>
              </a:rPr>
              <a:t>로그인</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로그아웃</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건의사항 CRUD</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자유게시판 댓글 CRUD</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동화 공유 게시판 프론트</a:t>
            </a:r>
            <a:endParaRPr lang="en-US" dirty="0"/>
          </a:p>
        </p:txBody>
      </p:sp>
      <p:sp>
        <p:nvSpPr>
          <p:cNvPr id="45" name="Object 45"/>
          <p:cNvSpPr txBox="1"/>
          <p:nvPr/>
        </p:nvSpPr>
        <p:spPr>
          <a:xfrm>
            <a:off x="9827414" y="5984717"/>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정원혁</a:t>
            </a:r>
            <a:endParaRPr lang="en-US" dirty="0"/>
          </a:p>
        </p:txBody>
      </p:sp>
      <p:grpSp>
        <p:nvGrpSpPr>
          <p:cNvPr id="1009" name="그룹 1009"/>
          <p:cNvGrpSpPr/>
          <p:nvPr/>
        </p:nvGrpSpPr>
        <p:grpSpPr>
          <a:xfrm>
            <a:off x="12956334" y="5867020"/>
            <a:ext cx="3448730" cy="4016697"/>
            <a:chOff x="12956334" y="5867020"/>
            <a:chExt cx="3448730" cy="4016697"/>
          </a:xfrm>
        </p:grpSpPr>
        <p:pic>
          <p:nvPicPr>
            <p:cNvPr id="47" name="Object 46"/>
            <p:cNvPicPr>
              <a:picLocks noChangeAspect="1"/>
            </p:cNvPicPr>
            <p:nvPr/>
          </p:nvPicPr>
          <p:blipFill>
            <a:blip r:embed="rId16" cstate="print"/>
            <a:stretch>
              <a:fillRect/>
            </a:stretch>
          </p:blipFill>
          <p:spPr>
            <a:xfrm>
              <a:off x="11292935" y="3909828"/>
              <a:ext cx="6897461" cy="8033394"/>
            </a:xfrm>
            <a:prstGeom prst="rect">
              <a:avLst/>
            </a:prstGeom>
          </p:spPr>
        </p:pic>
        <p:pic>
          <p:nvPicPr>
            <p:cNvPr id="48" name="Object 47"/>
            <p:cNvPicPr>
              <a:picLocks noChangeAspect="1"/>
            </p:cNvPicPr>
            <p:nvPr/>
          </p:nvPicPr>
          <p:blipFill>
            <a:blip r:embed="rId17" cstate="print"/>
            <a:stretch>
              <a:fillRect/>
            </a:stretch>
          </p:blipFill>
          <p:spPr>
            <a:xfrm>
              <a:off x="12956334" y="5867020"/>
              <a:ext cx="3448730" cy="4016697"/>
            </a:xfrm>
            <a:prstGeom prst="rect">
              <a:avLst/>
            </a:prstGeom>
          </p:spPr>
        </p:pic>
      </p:grpSp>
      <p:sp>
        <p:nvSpPr>
          <p:cNvPr id="50" name="Object 50"/>
          <p:cNvSpPr txBox="1"/>
          <p:nvPr/>
        </p:nvSpPr>
        <p:spPr>
          <a:xfrm>
            <a:off x="13000443" y="6572661"/>
            <a:ext cx="5106933" cy="3480000"/>
          </a:xfrm>
          <a:prstGeom prst="rect">
            <a:avLst/>
          </a:prstGeom>
          <a:noFill/>
        </p:spPr>
        <p:txBody>
          <a:bodyPr anchor="ctr" wrap="square" rtlCol="0">
            <a:spAutoFit/>
          </a:bodyPr>
          <a:lstStyle/>
          <a:p>
            <a:r>
              <a:rPr lang="en-US" sz="1800" dirty="0" smtClean="0">
                <a:solidFill>
                  <a:srgbClr val="000000"/>
                </a:solidFill>
                <a:latin typeface="Gmarket Sans Medium" pitchFamily="34" charset="0"/>
                <a:cs typeface="Gmarket Sans Medium" pitchFamily="34" charset="0"/>
              </a:rPr>
              <a:t>대시보드 회원, 동화책, 게시판, </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    관리자별 각각 통계 및 차트</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관리자 관리 CRUD</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회원 관리 CRUD</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DB작업</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관리자페이지 기본 CSS</a:t>
            </a:r>
            <a:endParaRPr lang="en-US" dirty="0"/>
          </a:p>
        </p:txBody>
      </p:sp>
      <p:sp>
        <p:nvSpPr>
          <p:cNvPr id="51" name="Object 51"/>
          <p:cNvSpPr txBox="1"/>
          <p:nvPr/>
        </p:nvSpPr>
        <p:spPr>
          <a:xfrm>
            <a:off x="13621308" y="5984717"/>
            <a:ext cx="2162891" cy="748579"/>
          </a:xfrm>
          <a:prstGeom prst="rect">
            <a:avLst/>
          </a:prstGeom>
          <a:noFill/>
        </p:spPr>
        <p:txBody>
          <a:bodyPr anchor="ctr" wrap="square" rtlCol="0">
            <a:spAutoFit/>
          </a:bodyPr>
          <a:lstStyle/>
          <a:p>
            <a:pPr algn="ctr"/>
            <a:r>
              <a:rPr lang="en-US" sz="2800" spc="-100" kern="0" dirty="0" smtClean="0">
                <a:solidFill>
                  <a:srgbClr val="000000"/>
                </a:solidFill>
                <a:latin typeface="Gmarket Sans Bold" pitchFamily="34" charset="0"/>
                <a:cs typeface="Gmarket Sans Bold" pitchFamily="34" charset="0"/>
              </a:rPr>
              <a:t>황시원</a:t>
            </a:r>
            <a:endParaRPr lang="en-US" dirty="0"/>
          </a:p>
        </p:txBody>
      </p:sp>
      <p:sp>
        <p:nvSpPr>
          <p:cNvPr id="52" name="Object 52"/>
          <p:cNvSpPr txBox="1"/>
          <p:nvPr/>
        </p:nvSpPr>
        <p:spPr>
          <a:xfrm>
            <a:off x="11949750" y="2605980"/>
            <a:ext cx="5106933" cy="2280000"/>
          </a:xfrm>
          <a:prstGeom prst="rect">
            <a:avLst/>
          </a:prstGeom>
          <a:noFill/>
        </p:spPr>
        <p:txBody>
          <a:bodyPr anchor="ctr" wrap="square" rtlCol="0">
            <a:spAutoFit/>
          </a:bodyPr>
          <a:lstStyle/>
          <a:p>
            <a:r>
              <a:rPr lang="en-US" sz="1800" dirty="0" smtClean="0">
                <a:solidFill>
                  <a:srgbClr val="000000"/>
                </a:solidFill>
                <a:latin typeface="Gmarket Sans Medium" pitchFamily="34" charset="0"/>
                <a:cs typeface="Gmarket Sans Medium" pitchFamily="34" charset="0"/>
              </a:rPr>
              <a:t>마이페이지 탭기능</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    , </a:t>
            </a:r>
            <a:r>
              <a:rPr lang="en-US" sz="1800" dirty="0" smtClean="0">
                <a:solidFill>
                  <a:srgbClr val="000000"/>
                </a:solidFill>
                <a:latin typeface="Gmarket Sans Medium" pitchFamily="34" charset="0"/>
                <a:cs typeface="Gmarket Sans Medium" pitchFamily="34" charset="0"/>
              </a:rPr>
              <a:t>차트, 보관함</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문장 생성 ai 연결</a:t>
            </a:r>
            <a:r>
              <a:rPr lang="en-US" dirty="0" smtClean="0"/>
              <a:t/>
            </a:r>
          </a:p>
          <a:p>
            <a:r>
              <a:rPr lang="en-US" dirty="0" smtClean="0"/>
              <a:t/>
            </a:r>
            <a:r>
              <a:rPr lang="en-US" sz="1800" dirty="0" smtClean="0">
                <a:solidFill>
                  <a:srgbClr val="000000"/>
                </a:solidFill>
                <a:latin typeface="Gmarket Sans Medium" pitchFamily="34" charset="0"/>
                <a:cs typeface="Gmarket Sans Medium" pitchFamily="34" charset="0"/>
              </a:rPr>
              <a:t>동화책 제작 프런트+백+로직</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86587" y="6663372"/>
            <a:ext cx="11069686" cy="3369336"/>
            <a:chOff x="286587" y="6663372"/>
            <a:chExt cx="11069686" cy="3369336"/>
          </a:xfrm>
        </p:grpSpPr>
        <p:pic>
          <p:nvPicPr>
            <p:cNvPr id="10" name="Object 9"/>
            <p:cNvPicPr>
              <a:picLocks noChangeAspect="1"/>
            </p:cNvPicPr>
            <p:nvPr/>
          </p:nvPicPr>
          <p:blipFill>
            <a:blip r:embed="rId4" cstate="print"/>
            <a:stretch>
              <a:fillRect/>
            </a:stretch>
          </p:blipFill>
          <p:spPr>
            <a:xfrm>
              <a:off x="286587" y="6663372"/>
              <a:ext cx="11069686" cy="3369336"/>
            </a:xfrm>
            <a:prstGeom prst="rect">
              <a:avLst/>
            </a:prstGeom>
          </p:spPr>
        </p:pic>
      </p:grpSp>
      <p:grpSp>
        <p:nvGrpSpPr>
          <p:cNvPr id="1004" name="그룹 1004"/>
          <p:cNvGrpSpPr/>
          <p:nvPr/>
        </p:nvGrpSpPr>
        <p:grpSpPr>
          <a:xfrm>
            <a:off x="286587" y="1406474"/>
            <a:ext cx="10872309" cy="4647912"/>
            <a:chOff x="286587" y="1406474"/>
            <a:chExt cx="10872309" cy="4647912"/>
          </a:xfrm>
        </p:grpSpPr>
        <p:pic>
          <p:nvPicPr>
            <p:cNvPr id="13" name="Object 12"/>
            <p:cNvPicPr>
              <a:picLocks noChangeAspect="1"/>
            </p:cNvPicPr>
            <p:nvPr/>
          </p:nvPicPr>
          <p:blipFill>
            <a:blip r:embed="rId5" cstate="print"/>
            <a:stretch>
              <a:fillRect/>
            </a:stretch>
          </p:blipFill>
          <p:spPr>
            <a:xfrm>
              <a:off x="286587" y="1406474"/>
              <a:ext cx="10872309" cy="4647912"/>
            </a:xfrm>
            <a:prstGeom prst="rect">
              <a:avLst/>
            </a:prstGeom>
          </p:spPr>
        </p:pic>
      </p:grpSp>
      <p:grpSp>
        <p:nvGrpSpPr>
          <p:cNvPr id="1005" name="그룹 1005"/>
          <p:cNvGrpSpPr/>
          <p:nvPr/>
        </p:nvGrpSpPr>
        <p:grpSpPr>
          <a:xfrm>
            <a:off x="7318068" y="5142857"/>
            <a:ext cx="10679237" cy="2883394"/>
            <a:chOff x="7318068" y="5142857"/>
            <a:chExt cx="10679237" cy="2883394"/>
          </a:xfrm>
        </p:grpSpPr>
        <p:pic>
          <p:nvPicPr>
            <p:cNvPr id="16" name="Object 15"/>
            <p:cNvPicPr>
              <a:picLocks noChangeAspect="1"/>
            </p:cNvPicPr>
            <p:nvPr/>
          </p:nvPicPr>
          <p:blipFill>
            <a:blip r:embed="rId6" cstate="print"/>
            <a:stretch>
              <a:fillRect/>
            </a:stretch>
          </p:blipFill>
          <p:spPr>
            <a:xfrm>
              <a:off x="7318068" y="5142857"/>
              <a:ext cx="10679237" cy="2883394"/>
            </a:xfrm>
            <a:prstGeom prst="rect">
              <a:avLst/>
            </a:prstGeom>
          </p:spPr>
        </p:pic>
      </p:grpSp>
      <p:sp>
        <p:nvSpPr>
          <p:cNvPr id="18" name="Object 18"/>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9" name="Object 19"/>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20" name="Object 20"/>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회원 관리 &gt; 회원관리, 차단회원관리</a:t>
            </a:r>
            <a:endParaRPr lang="en-US" dirty="0"/>
          </a:p>
        </p:txBody>
      </p:sp>
      <p:sp>
        <p:nvSpPr>
          <p:cNvPr id="21" name="Object 21"/>
          <p:cNvSpPr txBox="1"/>
          <p:nvPr/>
        </p:nvSpPr>
        <p:spPr>
          <a:xfrm>
            <a:off x="8592888" y="3620110"/>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전체 회원 정보 조회 및 수정, 차단 가능</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621840" y="2879963"/>
            <a:ext cx="5707224" cy="4998695"/>
            <a:chOff x="621840" y="2879963"/>
            <a:chExt cx="5707224" cy="4998695"/>
          </a:xfrm>
        </p:grpSpPr>
        <p:pic>
          <p:nvPicPr>
            <p:cNvPr id="10" name="Object 9"/>
            <p:cNvPicPr>
              <a:picLocks noChangeAspect="1"/>
            </p:cNvPicPr>
            <p:nvPr/>
          </p:nvPicPr>
          <p:blipFill>
            <a:blip r:embed="rId4" cstate="print"/>
            <a:stretch>
              <a:fillRect/>
            </a:stretch>
          </p:blipFill>
          <p:spPr>
            <a:xfrm>
              <a:off x="621840" y="2879963"/>
              <a:ext cx="5707224" cy="4998695"/>
            </a:xfrm>
            <a:prstGeom prst="rect">
              <a:avLst/>
            </a:prstGeom>
          </p:spPr>
        </p:pic>
      </p:grpSp>
      <p:grpSp>
        <p:nvGrpSpPr>
          <p:cNvPr id="1004" name="그룹 1004"/>
          <p:cNvGrpSpPr/>
          <p:nvPr/>
        </p:nvGrpSpPr>
        <p:grpSpPr>
          <a:xfrm>
            <a:off x="6605803" y="3005878"/>
            <a:ext cx="11455482" cy="4746865"/>
            <a:chOff x="6605803" y="3005878"/>
            <a:chExt cx="11455482" cy="4746865"/>
          </a:xfrm>
        </p:grpSpPr>
        <p:pic>
          <p:nvPicPr>
            <p:cNvPr id="13" name="Object 12"/>
            <p:cNvPicPr>
              <a:picLocks noChangeAspect="1"/>
            </p:cNvPicPr>
            <p:nvPr/>
          </p:nvPicPr>
          <p:blipFill>
            <a:blip r:embed="rId5" cstate="print"/>
            <a:stretch>
              <a:fillRect/>
            </a:stretch>
          </p:blipFill>
          <p:spPr>
            <a:xfrm>
              <a:off x="6605803" y="3005878"/>
              <a:ext cx="11455482" cy="4746865"/>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3151243" y="1661699"/>
            <a:ext cx="13121465"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관리자 관리 &gt; 관리자 계정 조회 및 추가, 정보 수정 가능</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3079935" y="2377927"/>
            <a:ext cx="12125845" cy="6607086"/>
            <a:chOff x="3079935" y="2377927"/>
            <a:chExt cx="12125845" cy="6607086"/>
          </a:xfrm>
        </p:grpSpPr>
        <p:pic>
          <p:nvPicPr>
            <p:cNvPr id="10" name="Object 9"/>
            <p:cNvPicPr>
              <a:picLocks noChangeAspect="1"/>
            </p:cNvPicPr>
            <p:nvPr/>
          </p:nvPicPr>
          <p:blipFill>
            <a:blip r:embed="rId4" cstate="print"/>
            <a:stretch>
              <a:fillRect/>
            </a:stretch>
          </p:blipFill>
          <p:spPr>
            <a:xfrm>
              <a:off x="3079935" y="2377927"/>
              <a:ext cx="12125845" cy="6607086"/>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2887269" y="9355739"/>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자녀 연령대 확인 가능</a:t>
            </a:r>
            <a:endParaRPr lang="en-US" dirty="0"/>
          </a:p>
        </p:txBody>
      </p:sp>
      <p:sp>
        <p:nvSpPr>
          <p:cNvPr id="15" name="Object 15"/>
          <p:cNvSpPr txBox="1"/>
          <p:nvPr/>
        </p:nvSpPr>
        <p:spPr>
          <a:xfrm>
            <a:off x="4688824" y="1489201"/>
            <a:ext cx="8908066" cy="741905"/>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회원 관리 &gt; 회원 통계 관리</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500820" y="1860153"/>
            <a:ext cx="2897539" cy="7891843"/>
            <a:chOff x="1500820" y="1860153"/>
            <a:chExt cx="2897539" cy="7891843"/>
          </a:xfrm>
        </p:grpSpPr>
        <p:pic>
          <p:nvPicPr>
            <p:cNvPr id="10" name="Object 9"/>
            <p:cNvPicPr>
              <a:picLocks noChangeAspect="1"/>
            </p:cNvPicPr>
            <p:nvPr/>
          </p:nvPicPr>
          <p:blipFill>
            <a:blip r:embed="rId4" cstate="print"/>
            <a:stretch>
              <a:fillRect/>
            </a:stretch>
          </p:blipFill>
          <p:spPr>
            <a:xfrm>
              <a:off x="1500820" y="1860153"/>
              <a:ext cx="2897539" cy="7891843"/>
            </a:xfrm>
            <a:prstGeom prst="rect">
              <a:avLst/>
            </a:prstGeom>
          </p:spPr>
        </p:pic>
      </p:grpSp>
      <p:grpSp>
        <p:nvGrpSpPr>
          <p:cNvPr id="1004" name="그룹 1004"/>
          <p:cNvGrpSpPr/>
          <p:nvPr/>
        </p:nvGrpSpPr>
        <p:grpSpPr>
          <a:xfrm>
            <a:off x="4930899" y="2711542"/>
            <a:ext cx="12513335" cy="6626885"/>
            <a:chOff x="4930899" y="2711542"/>
            <a:chExt cx="12513335" cy="6626885"/>
          </a:xfrm>
        </p:grpSpPr>
        <p:pic>
          <p:nvPicPr>
            <p:cNvPr id="13" name="Object 12"/>
            <p:cNvPicPr>
              <a:picLocks noChangeAspect="1"/>
            </p:cNvPicPr>
            <p:nvPr/>
          </p:nvPicPr>
          <p:blipFill>
            <a:blip r:embed="rId5" cstate="print"/>
            <a:stretch>
              <a:fillRect/>
            </a:stretch>
          </p:blipFill>
          <p:spPr>
            <a:xfrm>
              <a:off x="4930899" y="2711542"/>
              <a:ext cx="12513335" cy="6626885"/>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게시판 관리 &gt; 게시판 통계</a:t>
            </a:r>
            <a:endParaRPr lang="en-US" dirty="0"/>
          </a:p>
        </p:txBody>
      </p:sp>
      <p:sp>
        <p:nvSpPr>
          <p:cNvPr id="18" name="Object 18"/>
          <p:cNvSpPr txBox="1"/>
          <p:nvPr/>
        </p:nvSpPr>
        <p:spPr>
          <a:xfrm>
            <a:off x="2887269" y="9355739"/>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신규 작성글, 신고된 게시글, 신고 댓글 확인 가능</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621840" y="2107460"/>
            <a:ext cx="10115056" cy="5193061"/>
            <a:chOff x="621840" y="2107460"/>
            <a:chExt cx="10115056" cy="5193061"/>
          </a:xfrm>
        </p:grpSpPr>
        <p:pic>
          <p:nvPicPr>
            <p:cNvPr id="10" name="Object 9"/>
            <p:cNvPicPr>
              <a:picLocks noChangeAspect="1"/>
            </p:cNvPicPr>
            <p:nvPr/>
          </p:nvPicPr>
          <p:blipFill>
            <a:blip r:embed="rId4" cstate="print"/>
            <a:stretch>
              <a:fillRect/>
            </a:stretch>
          </p:blipFill>
          <p:spPr>
            <a:xfrm>
              <a:off x="621840" y="2107460"/>
              <a:ext cx="10115056" cy="5193061"/>
            </a:xfrm>
            <a:prstGeom prst="rect">
              <a:avLst/>
            </a:prstGeom>
          </p:spPr>
        </p:pic>
      </p:grpSp>
      <p:grpSp>
        <p:nvGrpSpPr>
          <p:cNvPr id="1004" name="그룹 1004"/>
          <p:cNvGrpSpPr/>
          <p:nvPr/>
        </p:nvGrpSpPr>
        <p:grpSpPr>
          <a:xfrm>
            <a:off x="7536022" y="7259734"/>
            <a:ext cx="10192774" cy="3025980"/>
            <a:chOff x="7536022" y="7259734"/>
            <a:chExt cx="10192774" cy="3025980"/>
          </a:xfrm>
        </p:grpSpPr>
        <p:pic>
          <p:nvPicPr>
            <p:cNvPr id="13" name="Object 12"/>
            <p:cNvPicPr>
              <a:picLocks noChangeAspect="1"/>
            </p:cNvPicPr>
            <p:nvPr/>
          </p:nvPicPr>
          <p:blipFill>
            <a:blip r:embed="rId5" cstate="print"/>
            <a:stretch>
              <a:fillRect/>
            </a:stretch>
          </p:blipFill>
          <p:spPr>
            <a:xfrm>
              <a:off x="7536022" y="7259734"/>
              <a:ext cx="10192774" cy="3025980"/>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게시판 관리 &gt; 공지사항</a:t>
            </a:r>
            <a:endParaRPr lang="en-US" dirty="0"/>
          </a:p>
        </p:txBody>
      </p:sp>
      <p:sp>
        <p:nvSpPr>
          <p:cNvPr id="18" name="Object 18"/>
          <p:cNvSpPr txBox="1"/>
          <p:nvPr/>
        </p:nvSpPr>
        <p:spPr>
          <a:xfrm>
            <a:off x="-2803704" y="8662404"/>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공지사항 조회 및 작성, 수정 삭제 가능</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10345" y="2749160"/>
            <a:ext cx="9214703" cy="5920790"/>
            <a:chOff x="110345" y="2749160"/>
            <a:chExt cx="9214703" cy="5920790"/>
          </a:xfrm>
        </p:grpSpPr>
        <p:pic>
          <p:nvPicPr>
            <p:cNvPr id="10" name="Object 9"/>
            <p:cNvPicPr>
              <a:picLocks noChangeAspect="1"/>
            </p:cNvPicPr>
            <p:nvPr/>
          </p:nvPicPr>
          <p:blipFill>
            <a:blip r:embed="rId4" cstate="print"/>
            <a:stretch>
              <a:fillRect/>
            </a:stretch>
          </p:blipFill>
          <p:spPr>
            <a:xfrm>
              <a:off x="110345" y="2749160"/>
              <a:ext cx="9214703" cy="5920790"/>
            </a:xfrm>
            <a:prstGeom prst="rect">
              <a:avLst/>
            </a:prstGeom>
          </p:spPr>
        </p:pic>
      </p:grpSp>
      <p:grpSp>
        <p:nvGrpSpPr>
          <p:cNvPr id="1004" name="그룹 1004"/>
          <p:cNvGrpSpPr/>
          <p:nvPr/>
        </p:nvGrpSpPr>
        <p:grpSpPr>
          <a:xfrm>
            <a:off x="9432864" y="3622642"/>
            <a:ext cx="8637216" cy="3477904"/>
            <a:chOff x="9432864" y="3622642"/>
            <a:chExt cx="8637216" cy="3477904"/>
          </a:xfrm>
        </p:grpSpPr>
        <p:pic>
          <p:nvPicPr>
            <p:cNvPr id="13" name="Object 12"/>
            <p:cNvPicPr>
              <a:picLocks noChangeAspect="1"/>
            </p:cNvPicPr>
            <p:nvPr/>
          </p:nvPicPr>
          <p:blipFill>
            <a:blip r:embed="rId5" cstate="print"/>
            <a:stretch>
              <a:fillRect/>
            </a:stretch>
          </p:blipFill>
          <p:spPr>
            <a:xfrm>
              <a:off x="9432864" y="3622642"/>
              <a:ext cx="8637216" cy="3477904"/>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게시판 관리 &gt; 건의사항 게시판</a:t>
            </a:r>
            <a:endParaRPr lang="en-US" dirty="0"/>
          </a:p>
        </p:txBody>
      </p:sp>
      <p:sp>
        <p:nvSpPr>
          <p:cNvPr id="18" name="Object 18"/>
          <p:cNvSpPr txBox="1"/>
          <p:nvPr/>
        </p:nvSpPr>
        <p:spPr>
          <a:xfrm>
            <a:off x="7859735" y="8338990"/>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건의사항 조회 및 답변 작성, 수정, 삭제 가능</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405430" y="2529356"/>
            <a:ext cx="9306546" cy="6384632"/>
            <a:chOff x="405430" y="2529356"/>
            <a:chExt cx="9306546" cy="6384632"/>
          </a:xfrm>
        </p:grpSpPr>
        <p:pic>
          <p:nvPicPr>
            <p:cNvPr id="10" name="Object 9"/>
            <p:cNvPicPr>
              <a:picLocks noChangeAspect="1"/>
            </p:cNvPicPr>
            <p:nvPr/>
          </p:nvPicPr>
          <p:blipFill>
            <a:blip r:embed="rId4" cstate="print"/>
            <a:stretch>
              <a:fillRect/>
            </a:stretch>
          </p:blipFill>
          <p:spPr>
            <a:xfrm>
              <a:off x="405430" y="2529356"/>
              <a:ext cx="9306546" cy="6384632"/>
            </a:xfrm>
            <a:prstGeom prst="rect">
              <a:avLst/>
            </a:prstGeom>
          </p:spPr>
        </p:pic>
      </p:grpSp>
      <p:grpSp>
        <p:nvGrpSpPr>
          <p:cNvPr id="1004" name="그룹 1004"/>
          <p:cNvGrpSpPr/>
          <p:nvPr/>
        </p:nvGrpSpPr>
        <p:grpSpPr>
          <a:xfrm>
            <a:off x="9906822" y="2529356"/>
            <a:ext cx="8201187" cy="6384632"/>
            <a:chOff x="9906822" y="2529356"/>
            <a:chExt cx="8201187" cy="6384632"/>
          </a:xfrm>
        </p:grpSpPr>
        <p:pic>
          <p:nvPicPr>
            <p:cNvPr id="13" name="Object 12"/>
            <p:cNvPicPr>
              <a:picLocks noChangeAspect="1"/>
            </p:cNvPicPr>
            <p:nvPr/>
          </p:nvPicPr>
          <p:blipFill>
            <a:blip r:embed="rId5" cstate="print"/>
            <a:stretch>
              <a:fillRect/>
            </a:stretch>
          </p:blipFill>
          <p:spPr>
            <a:xfrm>
              <a:off x="9906822" y="2529356"/>
              <a:ext cx="8201187" cy="6384632"/>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게시판 관리 &gt; 자유게시판</a:t>
            </a:r>
            <a:endParaRPr lang="en-US" dirty="0"/>
          </a:p>
        </p:txBody>
      </p:sp>
      <p:sp>
        <p:nvSpPr>
          <p:cNvPr id="18" name="Object 18"/>
          <p:cNvSpPr txBox="1"/>
          <p:nvPr/>
        </p:nvSpPr>
        <p:spPr>
          <a:xfrm>
            <a:off x="2887269" y="8902352"/>
            <a:ext cx="12511176" cy="1504779"/>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자유게시판 조회 및 게시글별 공개, 비공개 처리 가능</a:t>
            </a:r>
            <a:r>
              <a:rPr lang="en-US" sz="2500" dirty="0" smtClean="0">
                <a:solidFill>
                  <a:srgbClr val="595959"/>
                </a:solidFill>
                <a:latin typeface="Gmarket Sans Medium" pitchFamily="34" charset="0"/>
                <a:cs typeface="Gmarket Sans Medium" pitchFamily="34" charset="0"/>
              </a:rPr>
              <a:t/>
            </a:r>
          </a:p>
          <a:p>
            <a:pPr algn="ctr"/>
            <a:r>
              <a:rPr lang="en-US" sz="2500" dirty="0" smtClean="0">
                <a:solidFill>
                  <a:srgbClr val="595959"/>
                </a:solidFill>
                <a:latin typeface="Gmarket Sans Medium" pitchFamily="34" charset="0"/>
                <a:cs typeface="Gmarket Sans Medium" pitchFamily="34" charset="0"/>
              </a:rPr>
              <a:t/>
            </a:r>
            <a:r>
              <a:rPr lang="en-US" dirty="0" smtClean="0"/>
              <a:t/>
            </a:r>
          </a:p>
          <a:p>
            <a:pPr algn="ctr"/>
            <a:r>
              <a:rPr lang="en-US" dirty="0" smtClean="0"/>
              <a:t/>
            </a:r>
            <a:r>
              <a:rPr lang="en-US" sz="2500" dirty="0" smtClean="0">
                <a:solidFill>
                  <a:srgbClr val="595959"/>
                </a:solidFill>
                <a:latin typeface="Gmarket Sans Medium" pitchFamily="34" charset="0"/>
                <a:cs typeface="Gmarket Sans Medium" pitchFamily="34" charset="0"/>
              </a:rPr>
              <a:t>댓글 공개, 비공개 처리 가능</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972198" y="2262666"/>
            <a:ext cx="12556951" cy="6592399"/>
            <a:chOff x="2972198" y="2262666"/>
            <a:chExt cx="12556951" cy="6592399"/>
          </a:xfrm>
        </p:grpSpPr>
        <p:pic>
          <p:nvPicPr>
            <p:cNvPr id="10" name="Object 9"/>
            <p:cNvPicPr>
              <a:picLocks noChangeAspect="1"/>
            </p:cNvPicPr>
            <p:nvPr/>
          </p:nvPicPr>
          <p:blipFill>
            <a:blip r:embed="rId4" cstate="print"/>
            <a:stretch>
              <a:fillRect/>
            </a:stretch>
          </p:blipFill>
          <p:spPr>
            <a:xfrm>
              <a:off x="2972198" y="2262666"/>
              <a:ext cx="12556951" cy="6592399"/>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게시판 관리 &gt; 동화책 공유 게시판</a:t>
            </a:r>
            <a:endParaRPr lang="en-US" dirty="0"/>
          </a:p>
        </p:txBody>
      </p:sp>
      <p:sp>
        <p:nvSpPr>
          <p:cNvPr id="15" name="Object 15"/>
          <p:cNvSpPr txBox="1"/>
          <p:nvPr/>
        </p:nvSpPr>
        <p:spPr>
          <a:xfrm>
            <a:off x="2887269" y="8837662"/>
            <a:ext cx="12511176" cy="1504779"/>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공유된 동화책 조회 및 동화책별 공개, 비공개 처리</a:t>
            </a:r>
            <a:r>
              <a:rPr lang="en-US" dirty="0" smtClean="0"/>
              <a:t/>
            </a:r>
          </a:p>
          <a:p>
            <a:pPr algn="ctr"/>
            <a:r>
              <a:rPr lang="en-US" dirty="0" smtClean="0"/>
              <a:t/>
            </a:r>
            <a:r>
              <a:rPr lang="en-US" sz="2500" dirty="0" smtClean="0">
                <a:solidFill>
                  <a:srgbClr val="595959"/>
                </a:solidFill>
                <a:latin typeface="Gmarket Sans Medium" pitchFamily="34" charset="0"/>
                <a:cs typeface="Gmarket Sans Medium" pitchFamily="34" charset="0"/>
              </a:rPr>
              <a:t>리뷰 공개, 비공개 처리 가능</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063158" y="2107460"/>
            <a:ext cx="10788534" cy="4868326"/>
            <a:chOff x="1063158" y="2107460"/>
            <a:chExt cx="10788534" cy="4868326"/>
          </a:xfrm>
        </p:grpSpPr>
        <p:pic>
          <p:nvPicPr>
            <p:cNvPr id="10" name="Object 9"/>
            <p:cNvPicPr>
              <a:picLocks noChangeAspect="1"/>
            </p:cNvPicPr>
            <p:nvPr/>
          </p:nvPicPr>
          <p:blipFill>
            <a:blip r:embed="rId4" cstate="print"/>
            <a:stretch>
              <a:fillRect/>
            </a:stretch>
          </p:blipFill>
          <p:spPr>
            <a:xfrm>
              <a:off x="1063158" y="2107460"/>
              <a:ext cx="10788534" cy="4868326"/>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4" name="Object 14"/>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관리자 관리 &gt; 로그</a:t>
            </a:r>
            <a:endParaRPr lang="en-US" dirty="0"/>
          </a:p>
        </p:txBody>
      </p:sp>
      <p:grpSp>
        <p:nvGrpSpPr>
          <p:cNvPr id="1004" name="그룹 1004"/>
          <p:cNvGrpSpPr/>
          <p:nvPr/>
        </p:nvGrpSpPr>
        <p:grpSpPr>
          <a:xfrm>
            <a:off x="6846659" y="6649670"/>
            <a:ext cx="10960461" cy="3431994"/>
            <a:chOff x="6846659" y="6649670"/>
            <a:chExt cx="10960461" cy="3431994"/>
          </a:xfrm>
        </p:grpSpPr>
        <p:pic>
          <p:nvPicPr>
            <p:cNvPr id="16" name="Object 15"/>
            <p:cNvPicPr>
              <a:picLocks noChangeAspect="1"/>
            </p:cNvPicPr>
            <p:nvPr/>
          </p:nvPicPr>
          <p:blipFill>
            <a:blip r:embed="rId5" cstate="print"/>
            <a:stretch>
              <a:fillRect/>
            </a:stretch>
          </p:blipFill>
          <p:spPr>
            <a:xfrm>
              <a:off x="6846659" y="6649670"/>
              <a:ext cx="10960461" cy="3431994"/>
            </a:xfrm>
            <a:prstGeom prst="rect">
              <a:avLst/>
            </a:prstGeom>
          </p:spPr>
        </p:pic>
      </p:grpSp>
      <p:sp>
        <p:nvSpPr>
          <p:cNvPr id="18" name="Object 18"/>
          <p:cNvSpPr txBox="1"/>
          <p:nvPr/>
        </p:nvSpPr>
        <p:spPr>
          <a:xfrm>
            <a:off x="-2775223" y="8255347"/>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관리자 계정별 로그 조회 가능</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621840" y="2107460"/>
            <a:ext cx="9234653" cy="4501893"/>
            <a:chOff x="621840" y="2107460"/>
            <a:chExt cx="9234653" cy="4501893"/>
          </a:xfrm>
        </p:grpSpPr>
        <p:pic>
          <p:nvPicPr>
            <p:cNvPr id="10" name="Object 9"/>
            <p:cNvPicPr>
              <a:picLocks noChangeAspect="1"/>
            </p:cNvPicPr>
            <p:nvPr/>
          </p:nvPicPr>
          <p:blipFill>
            <a:blip r:embed="rId4" cstate="print"/>
            <a:stretch>
              <a:fillRect/>
            </a:stretch>
          </p:blipFill>
          <p:spPr>
            <a:xfrm>
              <a:off x="621840" y="2107460"/>
              <a:ext cx="9234653" cy="4501893"/>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grpSp>
        <p:nvGrpSpPr>
          <p:cNvPr id="1004" name="그룹 1004"/>
          <p:cNvGrpSpPr/>
          <p:nvPr/>
        </p:nvGrpSpPr>
        <p:grpSpPr>
          <a:xfrm>
            <a:off x="7881773" y="4975974"/>
            <a:ext cx="10117986" cy="4938842"/>
            <a:chOff x="7881773" y="4975974"/>
            <a:chExt cx="10117986" cy="4938842"/>
          </a:xfrm>
        </p:grpSpPr>
        <p:pic>
          <p:nvPicPr>
            <p:cNvPr id="15" name="Object 14"/>
            <p:cNvPicPr>
              <a:picLocks noChangeAspect="1"/>
            </p:cNvPicPr>
            <p:nvPr/>
          </p:nvPicPr>
          <p:blipFill>
            <a:blip r:embed="rId5" cstate="print"/>
            <a:stretch>
              <a:fillRect/>
            </a:stretch>
          </p:blipFill>
          <p:spPr>
            <a:xfrm>
              <a:off x="7881773" y="4975974"/>
              <a:ext cx="10117986" cy="4938842"/>
            </a:xfrm>
            <a:prstGeom prst="rect">
              <a:avLst/>
            </a:prstGeom>
          </p:spPr>
        </p:pic>
      </p:gr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게시판 관리 &gt; 댓글 관리, 리뷰 관리</a:t>
            </a:r>
            <a:endParaRPr lang="en-US" dirty="0"/>
          </a:p>
        </p:txBody>
      </p:sp>
      <p:sp>
        <p:nvSpPr>
          <p:cNvPr id="18" name="Object 18"/>
          <p:cNvSpPr txBox="1"/>
          <p:nvPr/>
        </p:nvSpPr>
        <p:spPr>
          <a:xfrm>
            <a:off x="-2328573" y="8104404"/>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전체 댓글 및 리뷰 조회, 공개, 비공개 처리 가능</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3635498" y="1905431"/>
            <a:ext cx="4031431" cy="7730439"/>
            <a:chOff x="13635498" y="1905431"/>
            <a:chExt cx="4031431" cy="7730439"/>
          </a:xfrm>
        </p:grpSpPr>
        <p:pic>
          <p:nvPicPr>
            <p:cNvPr id="9" name="Object 8"/>
            <p:cNvPicPr>
              <a:picLocks noChangeAspect="1"/>
            </p:cNvPicPr>
            <p:nvPr/>
          </p:nvPicPr>
          <p:blipFill>
            <a:blip r:embed="rId4" cstate="print"/>
            <a:stretch>
              <a:fillRect/>
            </a:stretch>
          </p:blipFill>
          <p:spPr>
            <a:xfrm>
              <a:off x="13635498" y="1905431"/>
              <a:ext cx="4031431" cy="7730439"/>
            </a:xfrm>
            <a:prstGeom prst="rect">
              <a:avLst/>
            </a:prstGeom>
          </p:spPr>
        </p:pic>
      </p:grpSp>
      <p:grpSp>
        <p:nvGrpSpPr>
          <p:cNvPr id="1004" name="그룹 1004"/>
          <p:cNvGrpSpPr/>
          <p:nvPr/>
        </p:nvGrpSpPr>
        <p:grpSpPr>
          <a:xfrm>
            <a:off x="9318753" y="1905431"/>
            <a:ext cx="4031431" cy="7730439"/>
            <a:chOff x="9318753" y="1905431"/>
            <a:chExt cx="4031431" cy="7730439"/>
          </a:xfrm>
        </p:grpSpPr>
        <p:pic>
          <p:nvPicPr>
            <p:cNvPr id="12" name="Object 11"/>
            <p:cNvPicPr>
              <a:picLocks noChangeAspect="1"/>
            </p:cNvPicPr>
            <p:nvPr/>
          </p:nvPicPr>
          <p:blipFill>
            <a:blip r:embed="rId5" cstate="print"/>
            <a:stretch>
              <a:fillRect/>
            </a:stretch>
          </p:blipFill>
          <p:spPr>
            <a:xfrm>
              <a:off x="9318753" y="1905431"/>
              <a:ext cx="4031431" cy="7730439"/>
            </a:xfrm>
            <a:prstGeom prst="rect">
              <a:avLst/>
            </a:prstGeom>
          </p:spPr>
        </p:pic>
      </p:grpSp>
      <p:grpSp>
        <p:nvGrpSpPr>
          <p:cNvPr id="1005" name="그룹 1005"/>
          <p:cNvGrpSpPr/>
          <p:nvPr/>
        </p:nvGrpSpPr>
        <p:grpSpPr>
          <a:xfrm>
            <a:off x="4962491" y="1905431"/>
            <a:ext cx="4031431" cy="7730439"/>
            <a:chOff x="4962491" y="1905431"/>
            <a:chExt cx="4031431" cy="7730439"/>
          </a:xfrm>
        </p:grpSpPr>
        <p:pic>
          <p:nvPicPr>
            <p:cNvPr id="15" name="Object 14"/>
            <p:cNvPicPr>
              <a:picLocks noChangeAspect="1"/>
            </p:cNvPicPr>
            <p:nvPr/>
          </p:nvPicPr>
          <p:blipFill>
            <a:blip r:embed="rId6" cstate="print"/>
            <a:stretch>
              <a:fillRect/>
            </a:stretch>
          </p:blipFill>
          <p:spPr>
            <a:xfrm>
              <a:off x="4962491" y="1905431"/>
              <a:ext cx="4031431" cy="7730439"/>
            </a:xfrm>
            <a:prstGeom prst="rect">
              <a:avLst/>
            </a:prstGeom>
          </p:spPr>
        </p:pic>
      </p:grpSp>
      <p:grpSp>
        <p:nvGrpSpPr>
          <p:cNvPr id="1006" name="그룹 1006"/>
          <p:cNvGrpSpPr/>
          <p:nvPr/>
        </p:nvGrpSpPr>
        <p:grpSpPr>
          <a:xfrm>
            <a:off x="617051" y="1905431"/>
            <a:ext cx="4031431" cy="7730439"/>
            <a:chOff x="617051" y="1905431"/>
            <a:chExt cx="4031431" cy="7730439"/>
          </a:xfrm>
        </p:grpSpPr>
        <p:pic>
          <p:nvPicPr>
            <p:cNvPr id="18" name="Object 17"/>
            <p:cNvPicPr>
              <a:picLocks noChangeAspect="1"/>
            </p:cNvPicPr>
            <p:nvPr/>
          </p:nvPicPr>
          <p:blipFill>
            <a:blip r:embed="rId7" cstate="print"/>
            <a:stretch>
              <a:fillRect/>
            </a:stretch>
          </p:blipFill>
          <p:spPr>
            <a:xfrm>
              <a:off x="617051" y="1905431"/>
              <a:ext cx="4031431" cy="7730439"/>
            </a:xfrm>
            <a:prstGeom prst="rect">
              <a:avLst/>
            </a:prstGeom>
          </p:spPr>
        </p:pic>
      </p:grpSp>
      <p:sp>
        <p:nvSpPr>
          <p:cNvPr id="20" name="Object 20"/>
          <p:cNvSpPr txBox="1"/>
          <p:nvPr/>
        </p:nvSpPr>
        <p:spPr>
          <a:xfrm>
            <a:off x="12647762" y="1203815"/>
            <a:ext cx="6025082" cy="9133671"/>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라이브러리 및 JAR파일</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commons-io-2.16.1.jar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commons-lang3-3.14.0.jar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cos.jar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deepl-java.jar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gson-2.10.1.jar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json-simple-1.1.1.jar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jstl-1.2.jar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lombok-1.18.30.jar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ojdbc8.jar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slf4j-api-2.0.13.jar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slf4j-simple-2.0.13.jar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taglibs-standard-impl-1.2.5.jar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taglibs-standard-jstlel-1.2.5.jar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taglibs-standard-spec-1.2.5.jar</a:t>
            </a:r>
            <a:endParaRPr lang="en-US" dirty="0"/>
          </a:p>
        </p:txBody>
      </p:sp>
      <p:sp>
        <p:nvSpPr>
          <p:cNvPr id="21" name="Object 2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22" name="Object 22"/>
          <p:cNvSpPr txBox="1"/>
          <p:nvPr/>
        </p:nvSpPr>
        <p:spPr>
          <a:xfrm>
            <a:off x="523959" y="726975"/>
            <a:ext cx="637080"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01</a:t>
            </a:r>
            <a:endParaRPr lang="en-US" dirty="0"/>
          </a:p>
        </p:txBody>
      </p:sp>
      <p:sp>
        <p:nvSpPr>
          <p:cNvPr id="23" name="Object 23"/>
          <p:cNvSpPr txBox="1"/>
          <p:nvPr/>
        </p:nvSpPr>
        <p:spPr>
          <a:xfrm>
            <a:off x="9711811" y="6882387"/>
            <a:ext cx="3245315" cy="2319386"/>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AI 기술</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Stability AI</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DeepL</a:t>
            </a:r>
            <a:endParaRPr lang="en-US" dirty="0"/>
          </a:p>
        </p:txBody>
      </p:sp>
      <p:sp>
        <p:nvSpPr>
          <p:cNvPr id="24" name="Object 24"/>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개발 환경</a:t>
            </a:r>
            <a:endParaRPr lang="en-US" dirty="0"/>
          </a:p>
        </p:txBody>
      </p:sp>
      <p:sp>
        <p:nvSpPr>
          <p:cNvPr id="25" name="Object 25"/>
          <p:cNvSpPr txBox="1"/>
          <p:nvPr/>
        </p:nvSpPr>
        <p:spPr>
          <a:xfrm>
            <a:off x="5355549" y="7203815"/>
            <a:ext cx="3245315" cy="1933671"/>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버전 관리</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Git</a:t>
            </a:r>
            <a:endParaRPr lang="en-US" dirty="0"/>
          </a:p>
        </p:txBody>
      </p:sp>
      <p:sp>
        <p:nvSpPr>
          <p:cNvPr id="26" name="Object 26"/>
          <p:cNvSpPr txBox="1"/>
          <p:nvPr/>
        </p:nvSpPr>
        <p:spPr>
          <a:xfrm>
            <a:off x="9711811" y="2104461"/>
            <a:ext cx="3245315" cy="1933671"/>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클라우드 서비스</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AWS EC2</a:t>
            </a:r>
            <a:endParaRPr lang="en-US" dirty="0"/>
          </a:p>
        </p:txBody>
      </p:sp>
      <p:sp>
        <p:nvSpPr>
          <p:cNvPr id="27" name="Object 27"/>
          <p:cNvSpPr txBox="1"/>
          <p:nvPr/>
        </p:nvSpPr>
        <p:spPr>
          <a:xfrm>
            <a:off x="4517087" y="2057116"/>
            <a:ext cx="4922239" cy="2890814"/>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개발 도구</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Eclipse 2022-06 R</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Visual Studio Code</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SQL Developer 23.1.1</a:t>
            </a:r>
            <a:endParaRPr lang="en-US" dirty="0"/>
          </a:p>
        </p:txBody>
      </p:sp>
      <p:sp>
        <p:nvSpPr>
          <p:cNvPr id="28" name="Object 28"/>
          <p:cNvSpPr txBox="1"/>
          <p:nvPr/>
        </p:nvSpPr>
        <p:spPr>
          <a:xfrm>
            <a:off x="8891602" y="4079458"/>
            <a:ext cx="4922239" cy="2990814"/>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협업 도구</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GitHub</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Notion</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Discord</a:t>
            </a:r>
            <a:endParaRPr lang="en-US" dirty="0"/>
          </a:p>
        </p:txBody>
      </p:sp>
      <p:sp>
        <p:nvSpPr>
          <p:cNvPr id="29" name="Object 29"/>
          <p:cNvSpPr txBox="1"/>
          <p:nvPr/>
        </p:nvSpPr>
        <p:spPr>
          <a:xfrm>
            <a:off x="171647" y="7620038"/>
            <a:ext cx="4922239" cy="1771429"/>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데이터베이스</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Oracle DB 11C</a:t>
            </a:r>
            <a:endParaRPr lang="en-US" dirty="0"/>
          </a:p>
        </p:txBody>
      </p:sp>
      <p:sp>
        <p:nvSpPr>
          <p:cNvPr id="30" name="Object 30"/>
          <p:cNvSpPr txBox="1"/>
          <p:nvPr/>
        </p:nvSpPr>
        <p:spPr>
          <a:xfrm>
            <a:off x="171647" y="1548544"/>
            <a:ext cx="4922239" cy="3907957"/>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프론트 엔드</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HTML5</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CSS3</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JavaScript (ES6)</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jQuery</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AJAX</a:t>
            </a:r>
            <a:endParaRPr lang="en-US" dirty="0"/>
          </a:p>
        </p:txBody>
      </p:sp>
      <p:sp>
        <p:nvSpPr>
          <p:cNvPr id="31" name="Object 31"/>
          <p:cNvSpPr txBox="1"/>
          <p:nvPr/>
        </p:nvSpPr>
        <p:spPr>
          <a:xfrm>
            <a:off x="171647" y="4697786"/>
            <a:ext cx="4922239" cy="3189671"/>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백엔드</a:t>
            </a:r>
            <a:r>
              <a:rPr lang="en-US" dirty="0" smtClean="0"/>
              <a:t/>
            </a:r>
          </a:p>
          <a:p>
            <a:pPr algn="ctr"/>
            <a:r>
              <a:rPr lang="en-US" dirty="0" smtClean="0"/>
              <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Tomcat 9.0</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Java (JDK 11)</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JSP</a:t>
            </a:r>
            <a:r>
              <a:rPr lang="en-US" dirty="0" smtClean="0"/>
              <a:t/>
            </a:r>
          </a:p>
          <a:p>
            <a:pPr algn="ctr"/>
            <a:r>
              <a:rPr lang="en-US" dirty="0" smtClean="0"/>
              <a:t/>
            </a:r>
            <a:r>
              <a:rPr lang="en-US" sz="1800" spc="-100" kern="0" dirty="0" smtClean="0">
                <a:solidFill>
                  <a:srgbClr val="1c2f69"/>
                </a:solidFill>
                <a:latin typeface="Gmarket Sans Medium" pitchFamily="34" charset="0"/>
                <a:cs typeface="Gmarket Sans Medium" pitchFamily="34" charset="0"/>
              </a:rPr>
              <a:t>Servlet</a:t>
            </a:r>
            <a:endParaRPr lang="en-US" dirty="0"/>
          </a:p>
        </p:txBody>
      </p:sp>
      <p:sp>
        <p:nvSpPr>
          <p:cNvPr id="32" name="Object 32"/>
          <p:cNvSpPr txBox="1"/>
          <p:nvPr/>
        </p:nvSpPr>
        <p:spPr>
          <a:xfrm>
            <a:off x="5371993" y="4737245"/>
            <a:ext cx="3245315" cy="2433671"/>
          </a:xfrm>
          <a:prstGeom prst="rect">
            <a:avLst/>
          </a:prstGeom>
          <a:noFill/>
        </p:spPr>
        <p:txBody>
          <a:bodyPr anchor="ctr" wrap="square" rtlCol="0">
            <a:spAutoFit/>
          </a:bodyPr>
          <a:lstStyle/>
          <a:p>
            <a:pPr algn="ctr"/>
            <a:r>
              <a:rPr lang="en-US" sz="2400" spc="-100" kern="0" dirty="0" smtClean="0">
                <a:solidFill>
                  <a:srgbClr val="1c2f69"/>
                </a:solidFill>
                <a:latin typeface="Gmarket Sans Bold" pitchFamily="34" charset="0"/>
                <a:cs typeface="Gmarket Sans Bold" pitchFamily="34" charset="0"/>
              </a:rPr>
              <a:t>개발 환경</a:t>
            </a:r>
            <a:r>
              <a:rPr lang="en-US" dirty="0" smtClean="0"/>
              <a:t/>
            </a:r>
          </a:p>
          <a:p>
            <a:pPr algn="ctr"/>
            <a:r>
              <a:rPr lang="en-US" dirty="0" smtClean="0"/>
              <a:t/>
            </a:r>
            <a:r>
              <a:rPr lang="en-US" dirty="0" smtClean="0"/>
              <a:t/>
            </a:r>
          </a:p>
          <a:p>
            <a:pPr algn="ctr"/>
            <a:r>
              <a:rPr lang="en-US" dirty="0" smtClean="0"/>
              <a:t/>
            </a:r>
            <a:r>
              <a:rPr lang="en-US" sz="1800" dirty="0" smtClean="0">
                <a:solidFill>
                  <a:srgbClr val="1c2f69"/>
                </a:solidFill>
                <a:latin typeface="Gmarket Sans Medium" pitchFamily="34" charset="0"/>
                <a:cs typeface="Gmarket Sans Medium" pitchFamily="34" charset="0"/>
              </a:rPr>
              <a:t>Window 10</a:t>
            </a:r>
            <a:r>
              <a:rPr lang="en-US" dirty="0" smtClean="0"/>
              <a:t/>
            </a:r>
          </a:p>
          <a:p>
            <a:pPr algn="ctr"/>
            <a:r>
              <a:rPr lang="en-US" dirty="0" smtClean="0"/>
              <a:t/>
            </a:r>
            <a:r>
              <a:rPr lang="en-US" sz="1800" dirty="0" smtClean="0">
                <a:solidFill>
                  <a:srgbClr val="1c2f69"/>
                </a:solidFill>
                <a:latin typeface="Gmarket Sans Medium" pitchFamily="34" charset="0"/>
                <a:cs typeface="Gmarket Sans Medium" pitchFamily="34" charset="0"/>
              </a:rPr>
              <a:t>Window 11</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412695" y="2107460"/>
            <a:ext cx="10475875" cy="5059821"/>
            <a:chOff x="412695" y="2107460"/>
            <a:chExt cx="10475875" cy="5059821"/>
          </a:xfrm>
        </p:grpSpPr>
        <p:pic>
          <p:nvPicPr>
            <p:cNvPr id="10" name="Object 9"/>
            <p:cNvPicPr>
              <a:picLocks noChangeAspect="1"/>
            </p:cNvPicPr>
            <p:nvPr/>
          </p:nvPicPr>
          <p:blipFill>
            <a:blip r:embed="rId4" cstate="print"/>
            <a:stretch>
              <a:fillRect/>
            </a:stretch>
          </p:blipFill>
          <p:spPr>
            <a:xfrm>
              <a:off x="412695" y="2107460"/>
              <a:ext cx="10475875" cy="5059821"/>
            </a:xfrm>
            <a:prstGeom prst="rect">
              <a:avLst/>
            </a:prstGeom>
          </p:spPr>
        </p:pic>
      </p:grpSp>
      <p:grpSp>
        <p:nvGrpSpPr>
          <p:cNvPr id="1004" name="그룹 1004"/>
          <p:cNvGrpSpPr/>
          <p:nvPr/>
        </p:nvGrpSpPr>
        <p:grpSpPr>
          <a:xfrm>
            <a:off x="7644195" y="5954682"/>
            <a:ext cx="10375324" cy="4203288"/>
            <a:chOff x="7644195" y="5954682"/>
            <a:chExt cx="10375324" cy="4203288"/>
          </a:xfrm>
        </p:grpSpPr>
        <p:pic>
          <p:nvPicPr>
            <p:cNvPr id="13" name="Object 12"/>
            <p:cNvPicPr>
              <a:picLocks noChangeAspect="1"/>
            </p:cNvPicPr>
            <p:nvPr/>
          </p:nvPicPr>
          <p:blipFill>
            <a:blip r:embed="rId5" cstate="print"/>
            <a:stretch>
              <a:fillRect/>
            </a:stretch>
          </p:blipFill>
          <p:spPr>
            <a:xfrm>
              <a:off x="7644195" y="5954682"/>
              <a:ext cx="10375324" cy="4203288"/>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공유 게시판 관리</a:t>
            </a:r>
            <a:endParaRPr lang="en-US" dirty="0"/>
          </a:p>
        </p:txBody>
      </p:sp>
      <p:sp>
        <p:nvSpPr>
          <p:cNvPr id="18" name="Object 18"/>
          <p:cNvSpPr txBox="1"/>
          <p:nvPr/>
        </p:nvSpPr>
        <p:spPr>
          <a:xfrm>
            <a:off x="-2085196" y="8461247"/>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동화책 리스트, 상세 정보 확인 및 리뷰 관리</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412695" y="2783236"/>
            <a:ext cx="4661808" cy="4813823"/>
            <a:chOff x="412695" y="2783236"/>
            <a:chExt cx="4661808" cy="4813823"/>
          </a:xfrm>
        </p:grpSpPr>
        <p:pic>
          <p:nvPicPr>
            <p:cNvPr id="10" name="Object 9"/>
            <p:cNvPicPr>
              <a:picLocks noChangeAspect="1"/>
            </p:cNvPicPr>
            <p:nvPr/>
          </p:nvPicPr>
          <p:blipFill>
            <a:blip r:embed="rId4" cstate="print"/>
            <a:stretch>
              <a:fillRect/>
            </a:stretch>
          </p:blipFill>
          <p:spPr>
            <a:xfrm>
              <a:off x="412695" y="2783236"/>
              <a:ext cx="4661808" cy="4813823"/>
            </a:xfrm>
            <a:prstGeom prst="rect">
              <a:avLst/>
            </a:prstGeom>
          </p:spPr>
        </p:pic>
      </p:grpSp>
      <p:grpSp>
        <p:nvGrpSpPr>
          <p:cNvPr id="1004" name="그룹 1004"/>
          <p:cNvGrpSpPr/>
          <p:nvPr/>
        </p:nvGrpSpPr>
        <p:grpSpPr>
          <a:xfrm>
            <a:off x="5866176" y="2783236"/>
            <a:ext cx="11867814" cy="5296012"/>
            <a:chOff x="5866176" y="2783236"/>
            <a:chExt cx="11867814" cy="5296012"/>
          </a:xfrm>
        </p:grpSpPr>
        <p:pic>
          <p:nvPicPr>
            <p:cNvPr id="13" name="Object 12"/>
            <p:cNvPicPr>
              <a:picLocks noChangeAspect="1"/>
            </p:cNvPicPr>
            <p:nvPr/>
          </p:nvPicPr>
          <p:blipFill>
            <a:blip r:embed="rId5" cstate="print"/>
            <a:stretch>
              <a:fillRect/>
            </a:stretch>
          </p:blipFill>
          <p:spPr>
            <a:xfrm>
              <a:off x="5866176" y="2783236"/>
              <a:ext cx="11867814" cy="5296012"/>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관리 &gt; 동화책 통계</a:t>
            </a:r>
            <a:endParaRPr lang="en-US" dirty="0"/>
          </a:p>
        </p:txBody>
      </p:sp>
      <p:sp>
        <p:nvSpPr>
          <p:cNvPr id="18" name="Object 18"/>
          <p:cNvSpPr txBox="1"/>
          <p:nvPr/>
        </p:nvSpPr>
        <p:spPr>
          <a:xfrm>
            <a:off x="823835" y="8741570"/>
            <a:ext cx="16638044"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새로운 동화책, 평균 페이지수, 총 동화책수, 월별 최다동화책 확인 가능</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842499" y="2337290"/>
            <a:ext cx="14271496" cy="3166488"/>
            <a:chOff x="842499" y="2337290"/>
            <a:chExt cx="14271496" cy="3166488"/>
          </a:xfrm>
        </p:grpSpPr>
        <p:pic>
          <p:nvPicPr>
            <p:cNvPr id="10" name="Object 9"/>
            <p:cNvPicPr>
              <a:picLocks noChangeAspect="1"/>
            </p:cNvPicPr>
            <p:nvPr/>
          </p:nvPicPr>
          <p:blipFill>
            <a:blip r:embed="rId4" cstate="print"/>
            <a:stretch>
              <a:fillRect/>
            </a:stretch>
          </p:blipFill>
          <p:spPr>
            <a:xfrm>
              <a:off x="842499" y="2337290"/>
              <a:ext cx="14271496" cy="3166488"/>
            </a:xfrm>
            <a:prstGeom prst="rect">
              <a:avLst/>
            </a:prstGeom>
          </p:spPr>
        </p:pic>
      </p:grpSp>
      <p:grpSp>
        <p:nvGrpSpPr>
          <p:cNvPr id="1004" name="그룹 1004"/>
          <p:cNvGrpSpPr/>
          <p:nvPr/>
        </p:nvGrpSpPr>
        <p:grpSpPr>
          <a:xfrm>
            <a:off x="4789036" y="5503778"/>
            <a:ext cx="12716331" cy="3226769"/>
            <a:chOff x="4789036" y="5503778"/>
            <a:chExt cx="12716331" cy="3226769"/>
          </a:xfrm>
        </p:grpSpPr>
        <p:pic>
          <p:nvPicPr>
            <p:cNvPr id="13" name="Object 12"/>
            <p:cNvPicPr>
              <a:picLocks noChangeAspect="1"/>
            </p:cNvPicPr>
            <p:nvPr/>
          </p:nvPicPr>
          <p:blipFill>
            <a:blip r:embed="rId5" cstate="print"/>
            <a:stretch>
              <a:fillRect/>
            </a:stretch>
          </p:blipFill>
          <p:spPr>
            <a:xfrm>
              <a:off x="4789036" y="5503778"/>
              <a:ext cx="12716331" cy="3226769"/>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관리 &gt; 동화책 신고 관리</a:t>
            </a:r>
            <a:endParaRPr lang="en-US" dirty="0"/>
          </a:p>
        </p:txBody>
      </p:sp>
      <p:sp>
        <p:nvSpPr>
          <p:cNvPr id="18" name="Object 18"/>
          <p:cNvSpPr txBox="1"/>
          <p:nvPr/>
        </p:nvSpPr>
        <p:spPr>
          <a:xfrm>
            <a:off x="-1672500" y="8652257"/>
            <a:ext cx="12511176" cy="1504779"/>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신고 누적 횟수가 1건 이상인 동화책 조회 및 </a:t>
            </a:r>
            <a:r>
              <a:rPr lang="en-US" dirty="0" smtClean="0"/>
              <a:t/>
            </a:r>
          </a:p>
          <a:p>
            <a:pPr algn="ctr"/>
            <a:r>
              <a:rPr lang="en-US" dirty="0" smtClean="0"/>
              <a:t/>
            </a:r>
            <a:r>
              <a:rPr lang="en-US" sz="2500" dirty="0" smtClean="0">
                <a:solidFill>
                  <a:srgbClr val="595959"/>
                </a:solidFill>
                <a:latin typeface="Gmarket Sans Medium" pitchFamily="34" charset="0"/>
                <a:cs typeface="Gmarket Sans Medium" pitchFamily="34" charset="0"/>
              </a:rPr>
              <a:t>동화책 공개, 비공개 처리</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1047394" y="2172150"/>
            <a:ext cx="10432611" cy="4290411"/>
            <a:chOff x="1047394" y="2172150"/>
            <a:chExt cx="10432611" cy="4290411"/>
          </a:xfrm>
        </p:grpSpPr>
        <p:pic>
          <p:nvPicPr>
            <p:cNvPr id="10" name="Object 9"/>
            <p:cNvPicPr>
              <a:picLocks noChangeAspect="1"/>
            </p:cNvPicPr>
            <p:nvPr/>
          </p:nvPicPr>
          <p:blipFill>
            <a:blip r:embed="rId4" cstate="print"/>
            <a:stretch>
              <a:fillRect/>
            </a:stretch>
          </p:blipFill>
          <p:spPr>
            <a:xfrm>
              <a:off x="1047394" y="2172150"/>
              <a:ext cx="10432611" cy="4290411"/>
            </a:xfrm>
            <a:prstGeom prst="rect">
              <a:avLst/>
            </a:prstGeom>
          </p:spPr>
        </p:pic>
      </p:grpSp>
      <p:grpSp>
        <p:nvGrpSpPr>
          <p:cNvPr id="1004" name="그룹 1004"/>
          <p:cNvGrpSpPr/>
          <p:nvPr/>
        </p:nvGrpSpPr>
        <p:grpSpPr>
          <a:xfrm>
            <a:off x="6671855" y="6264727"/>
            <a:ext cx="10825682" cy="3728094"/>
            <a:chOff x="6671855" y="6264727"/>
            <a:chExt cx="10825682" cy="3728094"/>
          </a:xfrm>
        </p:grpSpPr>
        <p:pic>
          <p:nvPicPr>
            <p:cNvPr id="13" name="Object 12"/>
            <p:cNvPicPr>
              <a:picLocks noChangeAspect="1"/>
            </p:cNvPicPr>
            <p:nvPr/>
          </p:nvPicPr>
          <p:blipFill>
            <a:blip r:embed="rId5" cstate="print"/>
            <a:stretch>
              <a:fillRect/>
            </a:stretch>
          </p:blipFill>
          <p:spPr>
            <a:xfrm>
              <a:off x="6671855" y="6264727"/>
              <a:ext cx="10825682" cy="3728094"/>
            </a:xfrm>
            <a:prstGeom prst="rect">
              <a:avLst/>
            </a:prstGeom>
          </p:spPr>
        </p:pic>
      </p:grpSp>
      <p:sp>
        <p:nvSpPr>
          <p:cNvPr id="15" name="Object 15"/>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6" name="Object 16"/>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관리 &gt; 동화책 수상 관리</a:t>
            </a:r>
            <a:endParaRPr lang="en-US" dirty="0"/>
          </a:p>
        </p:txBody>
      </p:sp>
      <p:sp>
        <p:nvSpPr>
          <p:cNvPr id="18" name="Object 18"/>
          <p:cNvSpPr txBox="1"/>
          <p:nvPr/>
        </p:nvSpPr>
        <p:spPr>
          <a:xfrm>
            <a:off x="8446186" y="3986395"/>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명예의 전당 수상작 조회 및 등록, 삭제</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기능 구현 - 관리자</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602236" y="2107460"/>
            <a:ext cx="10612038" cy="4423893"/>
            <a:chOff x="602236" y="2107460"/>
            <a:chExt cx="10612038" cy="4423893"/>
          </a:xfrm>
        </p:grpSpPr>
        <p:pic>
          <p:nvPicPr>
            <p:cNvPr id="10" name="Object 9"/>
            <p:cNvPicPr>
              <a:picLocks noChangeAspect="1"/>
            </p:cNvPicPr>
            <p:nvPr/>
          </p:nvPicPr>
          <p:blipFill>
            <a:blip r:embed="rId4" cstate="print"/>
            <a:stretch>
              <a:fillRect/>
            </a:stretch>
          </p:blipFill>
          <p:spPr>
            <a:xfrm>
              <a:off x="602236" y="2107460"/>
              <a:ext cx="10612038" cy="4423893"/>
            </a:xfrm>
            <a:prstGeom prst="rect">
              <a:avLst/>
            </a:prstGeom>
          </p:spPr>
        </p:pic>
      </p:grpSp>
      <p:sp>
        <p:nvSpPr>
          <p:cNvPr id="12" name="Object 12"/>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3" name="Object 13"/>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03</a:t>
            </a:r>
            <a:endParaRPr lang="en-US" dirty="0"/>
          </a:p>
        </p:txBody>
      </p:sp>
      <p:grpSp>
        <p:nvGrpSpPr>
          <p:cNvPr id="1004" name="그룹 1004"/>
          <p:cNvGrpSpPr/>
          <p:nvPr/>
        </p:nvGrpSpPr>
        <p:grpSpPr>
          <a:xfrm>
            <a:off x="7779310" y="5458128"/>
            <a:ext cx="10064606" cy="4623428"/>
            <a:chOff x="7779310" y="5458128"/>
            <a:chExt cx="10064606" cy="4623428"/>
          </a:xfrm>
        </p:grpSpPr>
        <p:pic>
          <p:nvPicPr>
            <p:cNvPr id="15" name="Object 14"/>
            <p:cNvPicPr>
              <a:picLocks noChangeAspect="1"/>
            </p:cNvPicPr>
            <p:nvPr/>
          </p:nvPicPr>
          <p:blipFill>
            <a:blip r:embed="rId5" cstate="print"/>
            <a:stretch>
              <a:fillRect/>
            </a:stretch>
          </p:blipFill>
          <p:spPr>
            <a:xfrm>
              <a:off x="7779310" y="5458128"/>
              <a:ext cx="10064606" cy="4623428"/>
            </a:xfrm>
            <a:prstGeom prst="rect">
              <a:avLst/>
            </a:prstGeom>
          </p:spPr>
        </p:pic>
      </p:grpSp>
      <p:sp>
        <p:nvSpPr>
          <p:cNvPr id="17" name="Object 17"/>
          <p:cNvSpPr txBox="1"/>
          <p:nvPr/>
        </p:nvSpPr>
        <p:spPr>
          <a:xfrm>
            <a:off x="4688824" y="1489192"/>
            <a:ext cx="8908066" cy="741921"/>
          </a:xfrm>
          <a:prstGeom prst="rect">
            <a:avLst/>
          </a:prstGeom>
          <a:noFill/>
        </p:spPr>
        <p:txBody>
          <a:bodyPr anchor="ctr" wrap="square" rtlCol="0">
            <a:spAutoFit/>
          </a:bodyPr>
          <a:lstStyle/>
          <a:p>
            <a:pPr algn="ctr"/>
            <a:r>
              <a:rPr lang="en-US" sz="2800" dirty="0" smtClean="0">
                <a:solidFill>
                  <a:srgbClr val="1c2f69"/>
                </a:solidFill>
                <a:latin typeface="Gmarket Sans Medium" pitchFamily="34" charset="0"/>
                <a:cs typeface="Gmarket Sans Medium" pitchFamily="34" charset="0"/>
              </a:rPr>
              <a:t>동화책 관리 &gt; 개인별 용량 관리</a:t>
            </a:r>
            <a:endParaRPr lang="en-US" dirty="0"/>
          </a:p>
        </p:txBody>
      </p:sp>
      <p:sp>
        <p:nvSpPr>
          <p:cNvPr id="18" name="Object 18"/>
          <p:cNvSpPr txBox="1"/>
          <p:nvPr/>
        </p:nvSpPr>
        <p:spPr>
          <a:xfrm>
            <a:off x="-2085196" y="8288740"/>
            <a:ext cx="12511176" cy="661921"/>
          </a:xfrm>
          <a:prstGeom prst="rect">
            <a:avLst/>
          </a:prstGeom>
          <a:noFill/>
        </p:spPr>
        <p:txBody>
          <a:bodyPr anchor="ctr" wrap="square" rtlCol="0">
            <a:spAutoFit/>
          </a:bodyPr>
          <a:lstStyle/>
          <a:p>
            <a:pPr algn="ctr"/>
            <a:r>
              <a:rPr lang="en-US" sz="2500" dirty="0" smtClean="0">
                <a:solidFill>
                  <a:srgbClr val="595959"/>
                </a:solidFill>
                <a:latin typeface="Gmarket Sans Medium" pitchFamily="34" charset="0"/>
                <a:cs typeface="Gmarket Sans Medium" pitchFamily="34" charset="0"/>
              </a:rPr>
              <a:t>회원 개별 용량 조회 및 용량 변경 가능</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478510" y="832640"/>
            <a:ext cx="13328695" cy="8660186"/>
            <a:chOff x="2478510" y="832640"/>
            <a:chExt cx="13328695" cy="8660186"/>
          </a:xfrm>
        </p:grpSpPr>
        <p:pic>
          <p:nvPicPr>
            <p:cNvPr id="3" name="Object 2"/>
            <p:cNvPicPr>
              <a:picLocks noChangeAspect="1"/>
            </p:cNvPicPr>
            <p:nvPr/>
          </p:nvPicPr>
          <p:blipFill>
            <a:blip r:embed="rId2" cstate="print"/>
            <a:stretch>
              <a:fillRect/>
            </a:stretch>
          </p:blipFill>
          <p:spPr>
            <a:xfrm>
              <a:off x="2478510" y="832640"/>
              <a:ext cx="13328695" cy="8660186"/>
            </a:xfrm>
            <a:prstGeom prst="rect">
              <a:avLst/>
            </a:prstGeom>
          </p:spPr>
        </p:pic>
      </p:grpSp>
      <p:sp>
        <p:nvSpPr>
          <p:cNvPr id="5" name="Object 5"/>
          <p:cNvSpPr txBox="1"/>
          <p:nvPr/>
        </p:nvSpPr>
        <p:spPr>
          <a:xfrm>
            <a:off x="8817382" y="4263549"/>
            <a:ext cx="6485286" cy="1420206"/>
          </a:xfrm>
          <a:prstGeom prst="rect">
            <a:avLst/>
          </a:prstGeom>
          <a:noFill/>
        </p:spPr>
        <p:txBody>
          <a:bodyPr anchor="ctr" wrap="square" rtlCol="0">
            <a:spAutoFit/>
          </a:bodyPr>
          <a:lstStyle/>
          <a:p>
            <a:pPr algn="ctr"/>
            <a:r>
              <a:rPr lang="en-US" sz="5300" spc="-500" kern="0" dirty="0" smtClean="0">
                <a:solidFill>
                  <a:srgbClr val="ffb352"/>
                </a:solidFill>
                <a:latin typeface="Gmarket Sans Bold" pitchFamily="34" charset="0"/>
                <a:cs typeface="Gmarket Sans Bold" pitchFamily="34" charset="0"/>
              </a:rPr>
              <a:t>기능 소개</a:t>
            </a:r>
            <a:endParaRPr lang="en-US" dirty="0"/>
          </a:p>
        </p:txBody>
      </p:sp>
      <p:sp>
        <p:nvSpPr>
          <p:cNvPr id="6" name="Object 6"/>
          <p:cNvSpPr txBox="1"/>
          <p:nvPr/>
        </p:nvSpPr>
        <p:spPr>
          <a:xfrm>
            <a:off x="4348633" y="3378394"/>
            <a:ext cx="3359741" cy="1274144"/>
          </a:xfrm>
          <a:prstGeom prst="rect">
            <a:avLst/>
          </a:prstGeom>
          <a:noFill/>
        </p:spPr>
        <p:txBody>
          <a:bodyPr anchor="ctr" wrap="square" rtlCol="0">
            <a:spAutoFit/>
          </a:bodyPr>
          <a:lstStyle/>
          <a:p>
            <a:pPr algn="ctr"/>
            <a:r>
              <a:rPr lang="en-US" sz="4800" spc="-200" kern="0" dirty="0" smtClean="0">
                <a:solidFill>
                  <a:srgbClr val="ffffff"/>
                </a:solidFill>
                <a:latin typeface="Gmarket Sans Bold" pitchFamily="34" charset="0"/>
                <a:cs typeface="Gmarket Sans Bold" pitchFamily="34" charset="0"/>
              </a:rPr>
              <a:t>PART</a:t>
            </a:r>
            <a:endParaRPr lang="en-US" dirty="0"/>
          </a:p>
        </p:txBody>
      </p:sp>
      <p:sp>
        <p:nvSpPr>
          <p:cNvPr id="7" name="Object 7"/>
          <p:cNvSpPr txBox="1"/>
          <p:nvPr/>
        </p:nvSpPr>
        <p:spPr>
          <a:xfrm>
            <a:off x="4209599" y="3629351"/>
            <a:ext cx="3637810" cy="3625914"/>
          </a:xfrm>
          <a:prstGeom prst="rect">
            <a:avLst/>
          </a:prstGeom>
          <a:noFill/>
        </p:spPr>
        <p:txBody>
          <a:bodyPr anchor="ctr" wrap="square" rtlCol="0">
            <a:spAutoFit/>
          </a:bodyPr>
          <a:lstStyle/>
          <a:p>
            <a:pPr algn="ctr"/>
            <a:r>
              <a:rPr lang="en-US" sz="13600" spc="-500" kern="0" dirty="0" smtClean="0">
                <a:solidFill>
                  <a:srgbClr val="ffffff"/>
                </a:solidFill>
                <a:latin typeface="Gmarket Sans Bold" pitchFamily="34" charset="0"/>
                <a:cs typeface="Gmarket Sans Bold" pitchFamily="34" charset="0"/>
              </a:rPr>
              <a:t>04</a:t>
            </a:r>
            <a:endParaRPr lang="en-US" dirty="0"/>
          </a:p>
        </p:txBody>
      </p:sp>
      <p:grpSp>
        <p:nvGrpSpPr>
          <p:cNvPr id="1002" name="그룹 1002"/>
          <p:cNvGrpSpPr/>
          <p:nvPr/>
        </p:nvGrpSpPr>
        <p:grpSpPr>
          <a:xfrm>
            <a:off x="11585495" y="3085127"/>
            <a:ext cx="642398" cy="581466"/>
            <a:chOff x="11585495" y="3085127"/>
            <a:chExt cx="642398" cy="581466"/>
          </a:xfrm>
        </p:grpSpPr>
        <p:pic>
          <p:nvPicPr>
            <p:cNvPr id="9" name="Object 8"/>
            <p:cNvPicPr>
              <a:picLocks noChangeAspect="1"/>
            </p:cNvPicPr>
            <p:nvPr/>
          </p:nvPicPr>
          <p:blipFill>
            <a:blip r:embed="rId3" cstate="print"/>
            <a:stretch>
              <a:fillRect/>
            </a:stretch>
          </p:blipFill>
          <p:spPr>
            <a:xfrm>
              <a:off x="11585495" y="3085127"/>
              <a:ext cx="642398" cy="581466"/>
            </a:xfrm>
            <a:prstGeom prst="rect">
              <a:avLst/>
            </a:prstGeom>
          </p:spPr>
        </p:pic>
      </p:grpSp>
      <p:grpSp>
        <p:nvGrpSpPr>
          <p:cNvPr id="1003" name="그룹 1003"/>
          <p:cNvGrpSpPr/>
          <p:nvPr/>
        </p:nvGrpSpPr>
        <p:grpSpPr>
          <a:xfrm>
            <a:off x="11585495" y="6027470"/>
            <a:ext cx="642398" cy="581466"/>
            <a:chOff x="11585495" y="6027470"/>
            <a:chExt cx="642398" cy="581466"/>
          </a:xfrm>
        </p:grpSpPr>
        <p:pic>
          <p:nvPicPr>
            <p:cNvPr id="12" name="Object 11"/>
            <p:cNvPicPr>
              <a:picLocks noChangeAspect="1"/>
            </p:cNvPicPr>
            <p:nvPr/>
          </p:nvPicPr>
          <p:blipFill>
            <a:blip r:embed="rId4" cstate="print"/>
            <a:stretch>
              <a:fillRect/>
            </a:stretch>
          </p:blipFill>
          <p:spPr>
            <a:xfrm>
              <a:off x="11585495" y="6027470"/>
              <a:ext cx="642398" cy="581466"/>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638336"/>
            <a:ext cx="3231149"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곽지현</a:t>
            </a:r>
            <a:endParaRPr lang="en-US" dirty="0"/>
          </a:p>
        </p:txBody>
      </p:sp>
      <p:sp>
        <p:nvSpPr>
          <p:cNvPr id="21" name="Object 21"/>
          <p:cNvSpPr txBox="1"/>
          <p:nvPr/>
        </p:nvSpPr>
        <p:spPr>
          <a:xfrm>
            <a:off x="2813381" y="2259777"/>
            <a:ext cx="19931570" cy="7181905"/>
          </a:xfrm>
          <a:prstGeom prst="rect">
            <a:avLst/>
          </a:prstGeom>
          <a:noFill/>
        </p:spPr>
        <p:txBody>
          <a:bodyPr anchor="ctr" wrap="square" rtlCol="0">
            <a:spAutoFit/>
          </a:bodyPr>
          <a:lstStyle/>
          <a:p>
            <a:r>
              <a:rPr lang="en-US" sz="2200" dirty="0" smtClean="0">
                <a:solidFill>
                  <a:srgbClr val="1c2f69"/>
                </a:solidFill>
                <a:latin typeface="Gmarket Sans Medium" pitchFamily="34" charset="0"/>
                <a:cs typeface="Gmarket Sans Medium" pitchFamily="34" charset="0"/>
              </a:rPr>
              <a:t>이번 프로젝트에서 팀장으로서 팀원들과 협력하여 주요 기능들을 구현하고 프로젝트를 성공적으로 완수했습니다. 인터페이스를 역할에 따라 분리하고 추상화하여 설계함으로써 구현체에 의존하지 않는 이점을 얻었지만, 프로젝트 진행 중 인터페이스 변경이 잦아지는 문제점이 발견되었습니다.</a:t>
            </a:r>
            <a:r>
              <a:rPr lang="en-US" dirty="0" smtClean="0"/>
              <a:t/>
            </a:r>
          </a:p>
          <a:p>
            <a:r>
              <a:rPr lang="en-US" dirty="0" smtClean="0"/>
              <a:t/>
            </a:r>
            <a:r>
              <a:rPr lang="en-US" sz="2200" dirty="0" smtClean="0">
                <a:solidFill>
                  <a:srgbClr val="1c2f69"/>
                </a:solidFill>
                <a:latin typeface="Gmarket Sans Medium" pitchFamily="34" charset="0"/>
                <a:cs typeface="Gmarket Sans Medium" pitchFamily="34" charset="0"/>
              </a:rPr>
              <a:t> 향후에는 인터페이스 설계 시 단일 책임 원칙을 엄격히 적용하고 추상화 수준을 적절히 조정하여 안정성과 유연성을 높이는 것이 중요하다는 교훈을 얻었습니다. 또한, 사용자 로그인 체크와 관리자 로그 기능 구현 시 하드코딩으로 인한 코드 중복과 유지보수성 저하 문제를 경험했습니다. 이러한 문제를 해결하기 위해 필터을 접목했다면 코드의 모듈화와 재사용성을 높일 수 있었을 것입니다.</a:t>
            </a:r>
            <a:r>
              <a:rPr lang="en-US" dirty="0" smtClean="0"/>
              <a:t/>
            </a:r>
          </a:p>
          <a:p>
            <a:r>
              <a:rPr lang="en-US" dirty="0" smtClean="0"/>
              <a:t/>
            </a:r>
            <a:r>
              <a:rPr lang="en-US" sz="2200" dirty="0" smtClean="0">
                <a:solidFill>
                  <a:srgbClr val="1c2f69"/>
                </a:solidFill>
                <a:latin typeface="Gmarket Sans Medium" pitchFamily="34" charset="0"/>
                <a:cs typeface="Gmarket Sans Medium" pitchFamily="34" charset="0"/>
              </a:rPr>
              <a:t> 이번 프로젝트의 경험을 바탕으로 인터페이스 설계의 중요성과 필터의 큰 개념인 AOP의 장점을 깨닫고, 더 나은 설계와 구현을 위해 노력할 것입니다. 다음 프로젝트에서는 AOP를 적극 활용하여 공통기능을 분리하고, 코드의 품질과 유지보수성을 향상시키고자 합니다.</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638336"/>
            <a:ext cx="3231149"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박동수</a:t>
            </a:r>
            <a:endParaRPr lang="en-US" dirty="0"/>
          </a:p>
        </p:txBody>
      </p:sp>
      <p:sp>
        <p:nvSpPr>
          <p:cNvPr id="21" name="Object 21"/>
          <p:cNvSpPr txBox="1"/>
          <p:nvPr/>
        </p:nvSpPr>
        <p:spPr>
          <a:xfrm>
            <a:off x="2866538" y="2173376"/>
            <a:ext cx="19931570" cy="7195238"/>
          </a:xfrm>
          <a:prstGeom prst="rect">
            <a:avLst/>
          </a:prstGeom>
          <a:noFill/>
        </p:spPr>
        <p:txBody>
          <a:bodyPr anchor="ctr" wrap="square" rtlCol="0">
            <a:spAutoFit/>
          </a:bodyPr>
          <a:lstStyle/>
          <a:p>
            <a:r>
              <a:rPr lang="en-US" sz="2000" dirty="0" smtClean="0">
                <a:solidFill>
                  <a:srgbClr val="1c2f69"/>
                </a:solidFill>
                <a:latin typeface="Gmarket Sans Medium" pitchFamily="34" charset="0"/>
                <a:cs typeface="Gmarket Sans Medium" pitchFamily="34" charset="0"/>
              </a:rPr>
              <a:t>이번 프로젝트를 통해 자바스크립트와 서블릿에 대한 이해도가 크게 향상되었습니다. 페이지 전환, 생성형 AI API 연결, 자바스크립트 동적 생성 등의 다양한 기술적 도전 과제를 해결하면서 많은 성장을 이뤘습니다. 자바스크립트와 서블릿을 사용해 웹 페이지를 동적으로 전환하는 과정에서 여러 문제를 해결하며 해당 기술에 대한 깊은 이해를 얻었고, API 호출과 데이터 처리에 대한 경험을 쌓았습니다. 동적 자바스크립트 생성에서는 DOM 조작, 이벤트 처리, 비동기 프로그래밍 등 자바스크립트의 핵심 개념들을 실무적으로 활용했습니다. 또한, 서블릿을 통해 서버와 클라이언트 간의 통신을 직접 구현해 보면서 이해도를 높였습니다.</a:t>
            </a:r>
            <a:r>
              <a:rPr lang="en-US" dirty="0" smtClean="0"/>
              <a:t/>
            </a:r>
          </a:p>
          <a:p>
            <a:r>
              <a:rPr lang="en-US" dirty="0" smtClean="0"/>
              <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동화책 제작 로직 개발 과정에서는 사용자 데이터를 기반으로 맞춤형 콘텐츠를 생성하는 알고리즘을 구현하면서 데이터 분석과 처리에 대한 실질적인 경험을 쌓았습니다. 이 경험들은 앞으로의 개발 업무에 큰 자산이 될 것이며, 기술적 도전에 대한 자신감을 높여 주었습니다. 자바스크립트와 서블릿을 활용한 웹 애플리케이션 개발과 생성형 AI API 연동 경험은 매우 의미 있었습니다. 앞으로도 이러한 경험을 바탕으로 더욱 발전하는 개발자가 되기를 기대합니다.</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638336"/>
            <a:ext cx="3231149"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김은솔</a:t>
            </a:r>
            <a:endParaRPr lang="en-US" dirty="0"/>
          </a:p>
        </p:txBody>
      </p:sp>
      <p:sp>
        <p:nvSpPr>
          <p:cNvPr id="21" name="Object 21"/>
          <p:cNvSpPr txBox="1"/>
          <p:nvPr/>
        </p:nvSpPr>
        <p:spPr>
          <a:xfrm>
            <a:off x="2972850" y="2034328"/>
            <a:ext cx="19931570" cy="7473333"/>
          </a:xfrm>
          <a:prstGeom prst="rect">
            <a:avLst/>
          </a:prstGeom>
          <a:noFill/>
        </p:spPr>
        <p:txBody>
          <a:bodyPr anchor="ctr" wrap="square" rtlCol="0">
            <a:spAutoFit/>
          </a:bodyPr>
          <a:lstStyle/>
          <a:p>
            <a:r>
              <a:rPr lang="en-US" sz="1900" dirty="0" smtClean="0">
                <a:solidFill>
                  <a:srgbClr val="1c2f69"/>
                </a:solidFill>
                <a:latin typeface="Gmarket Sans Medium" pitchFamily="34" charset="0"/>
                <a:cs typeface="Gmarket Sans Medium" pitchFamily="34" charset="0"/>
              </a:rPr>
              <a:t>이번 프로젝트를 통해 객체와 자바스크립트에 대한 이해도가 크게 향상되었습니다. 처음에는 Ajax를 사용하는 것이 익숙하지 않아 원하는 데이터를 가져오는 데 어려움을 겪었지만, 코드를 한 줄씩 분석하면서 이해도를 높여나갔습니다. 결과적으로 전당페이지와 마이페이지의 기능을 구현할 수 있었고 정보를 담고 출력하고 다듬는 과정에서 객체에 대한 이해도가 증가했습니다. </a:t>
            </a:r>
            <a:r>
              <a:rPr lang="en-US" dirty="0" smtClean="0"/>
              <a:t/>
            </a:r>
          </a:p>
          <a:p>
            <a:r>
              <a:rPr lang="en-US" dirty="0" smtClean="0"/>
              <a:t/>
            </a:r>
            <a:r>
              <a:rPr lang="en-US" sz="1900" dirty="0" smtClean="0">
                <a:solidFill>
                  <a:srgbClr val="1c2f69"/>
                </a:solidFill>
                <a:latin typeface="Gmarket Sans Medium" pitchFamily="34" charset="0"/>
                <a:cs typeface="Gmarket Sans Medium" pitchFamily="34" charset="0"/>
              </a:rPr>
              <a:t>CSS에서 float와 flex 등을 사용하여 화면 정렬에 대한 이해도를 높이고, 사용자의 편의성을 고려한 인터페이스를 고민해보는 시간이 되었습니다.</a:t>
            </a:r>
            <a:r>
              <a:rPr lang="en-US" sz="1900" dirty="0" smtClean="0">
                <a:solidFill>
                  <a:srgbClr val="1c2f69"/>
                </a:solidFill>
                <a:latin typeface="Gmarket Sans Medium" pitchFamily="34" charset="0"/>
                <a:cs typeface="Gmarket Sans Medium" pitchFamily="34" charset="0"/>
              </a:rPr>
              <a:t/>
            </a:r>
          </a:p>
          <a:p>
            <a:r>
              <a:rPr lang="en-US" sz="1900" dirty="0" smtClean="0">
                <a:solidFill>
                  <a:srgbClr val="1c2f69"/>
                </a:solidFill>
                <a:latin typeface="Gmarket Sans Medium" pitchFamily="34" charset="0"/>
                <a:cs typeface="Gmarket Sans Medium" pitchFamily="34" charset="0"/>
              </a:rPr>
              <a:t/>
            </a:r>
            <a:r>
              <a:rPr lang="en-US" dirty="0" smtClean="0"/>
              <a:t/>
            </a:r>
          </a:p>
          <a:p>
            <a:r>
              <a:rPr lang="en-US" dirty="0" smtClean="0"/>
              <a:t/>
            </a:r>
            <a:r>
              <a:rPr lang="en-US" dirty="0" smtClean="0"/>
              <a:t/>
            </a:r>
          </a:p>
          <a:p>
            <a:r>
              <a:rPr lang="en-US" dirty="0" smtClean="0"/>
              <a:t/>
            </a:r>
            <a:r>
              <a:rPr lang="en-US" sz="1900" dirty="0" smtClean="0">
                <a:solidFill>
                  <a:srgbClr val="1c2f69"/>
                </a:solidFill>
                <a:latin typeface="Gmarket Sans Medium" pitchFamily="34" charset="0"/>
                <a:cs typeface="Gmarket Sans Medium" pitchFamily="34" charset="0"/>
              </a:rPr>
              <a:t>프로젝트를 통해 모호하게만 느꼈던 DB, 프론트엔드, 백엔드의 역할을 구분할 수 있게되었습니다. 각 역할은 서로 다르지만 유기적으로 연결되어 있고 체계적인 구조를 갖추면 코드의 가독성과 유지보수성이 향상될 수 있음을 깨달았습니다. 다음 프로젝트나 업무를 진행할 때는 체계적인 코딩을 해야된다는 생각이 들었습니다.</a:t>
            </a:r>
            <a:r>
              <a:rPr lang="en-US" dirty="0" smtClean="0"/>
              <a:t/>
            </a:r>
          </a:p>
          <a:p>
            <a:r>
              <a:rPr lang="en-US" dirty="0" smtClean="0"/>
              <a:t/>
            </a:r>
            <a:r>
              <a:rPr lang="en-US" dirty="0" smtClean="0"/>
              <a:t/>
            </a:r>
          </a:p>
          <a:p>
            <a:r>
              <a:rPr lang="en-US" dirty="0" smtClean="0"/>
              <a:t/>
            </a:r>
            <a:r>
              <a:rPr lang="en-US" sz="1900" dirty="0" smtClean="0">
                <a:solidFill>
                  <a:srgbClr val="1c2f69"/>
                </a:solidFill>
                <a:latin typeface="Gmarket Sans Medium" pitchFamily="34" charset="0"/>
                <a:cs typeface="Gmarket Sans Medium" pitchFamily="34" charset="0"/>
              </a:rPr>
              <a:t>시간이 촉박해서 코드를 통일성 있게 짜지 못하고 추가하고 싶었던 명예의전당 월 별 조회 기능을 완성하지 못해 아쉬움이 남았습니다. 따라서 리팩토링을 통해 코드를 간결하게 만들고 기능을 완성해보고싶습니다. </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638336"/>
            <a:ext cx="3231149"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박미영</a:t>
            </a:r>
            <a:endParaRPr lang="en-US" dirty="0"/>
          </a:p>
        </p:txBody>
      </p:sp>
      <p:sp>
        <p:nvSpPr>
          <p:cNvPr id="21" name="Object 21"/>
          <p:cNvSpPr txBox="1"/>
          <p:nvPr/>
        </p:nvSpPr>
        <p:spPr>
          <a:xfrm>
            <a:off x="3125310" y="1630995"/>
            <a:ext cx="19759994" cy="8280000"/>
          </a:xfrm>
          <a:prstGeom prst="rect">
            <a:avLst/>
          </a:prstGeom>
          <a:noFill/>
        </p:spPr>
        <p:txBody>
          <a:bodyPr anchor="ctr" wrap="square" rtlCol="0">
            <a:spAutoFit/>
          </a:bodyPr>
          <a:lstStyle/>
          <a:p>
            <a:r>
              <a:rPr lang="en-US" sz="1800" dirty="0" smtClean="0">
                <a:solidFill>
                  <a:srgbClr val="1c2f69"/>
                </a:solidFill>
                <a:latin typeface="Gmarket Sans Medium" pitchFamily="34" charset="0"/>
                <a:cs typeface="Gmarket Sans Medium" pitchFamily="34" charset="0"/>
              </a:rPr>
              <a:t>이번 프로젝트에서 관리자 페이지를 맡게 되어 프론트 구현에 대한 부담은 적었으나 사용자와 관리자 양측을 모두 고려하여 기능을 구현해야 했습니다.</a:t>
            </a:r>
            <a:r>
              <a:rPr lang="en-US" dirty="0" smtClean="0"/>
              <a:t/>
            </a:r>
          </a:p>
          <a:p>
            <a:r>
              <a:rPr lang="en-US" dirty="0" smtClean="0"/>
              <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프로젝트 진행 중 Servlet에서 JSP로 데이터를 전달하는 과정에서 값이 제대로 전달되지 않는 문제가 발생할 때마다 이를 해결하기 위해 전체 코드를 되짚어 보며 JSP와 Servlet의 동작 방식을 깊이 이해하는 좋은 경험을 할 수 있었습니다.</a:t>
            </a:r>
            <a:r>
              <a:rPr lang="en-US" dirty="0" smtClean="0"/>
              <a:t/>
            </a:r>
          </a:p>
          <a:p>
            <a:r>
              <a:rPr lang="en-US" dirty="0" smtClean="0"/>
              <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JavaScript로 동적 UI를 구성하는 과정에서도 예상치 못한 동작과 스타일 문제를 겪었지만, 브라우저 개발자 도구로 디버깅하고 CSS 스타일을 수정하며 문제를 해결했습니다. 또한, AJAX 요청 처리 중 서버 응답 오류가 발생했으나, 서버 로그와 클라이언트 콘솔을 통해 디버깅하고 서버 설정을 수정하여 안정적인 비동기 호출을 구현할 수 있었습니다. 이를 통해 웹 기술 전반에 대한 이해를 높이고 문제 해결 능력을 향상시킬 수 있었습니다.</a:t>
            </a:r>
            <a:r>
              <a:rPr lang="en-US" dirty="0" smtClean="0"/>
              <a:t/>
            </a:r>
          </a:p>
          <a:p>
            <a:r>
              <a:rPr lang="en-US" dirty="0" smtClean="0"/>
              <a:t/>
            </a:r>
            <a:r>
              <a:rPr lang="en-US" dirty="0" smtClean="0"/>
              <a:t/>
            </a:r>
          </a:p>
          <a:p>
            <a:r>
              <a:rPr lang="en-US" dirty="0" smtClean="0"/>
              <a:t/>
            </a:r>
            <a:r>
              <a:rPr lang="en-US" sz="1800" dirty="0" smtClean="0">
                <a:solidFill>
                  <a:srgbClr val="1c2f69"/>
                </a:solidFill>
                <a:latin typeface="Gmarket Sans Medium" pitchFamily="34" charset="0"/>
                <a:cs typeface="Gmarket Sans Medium" pitchFamily="34" charset="0"/>
              </a:rPr>
              <a:t>시간적인 한계로 인해 세밀한 부분을 살펴보지 못한 아쉬움이 남지만, 프로젝트를 성공적으로 완료하게 되어 기쁩니다. 이번 프로젝트에서 디버깅의 중요성을 경험했으며, 다음 프로젝트에서는 JUnit을 공부하여 TDD 기반으로 개발을 진행하고 싶습니다. 테스트 코드를 먼저 작성하여 코드의 품질을 향상시키고 보다 효율적이고 안정적인 기능을 구현하고 싶습니다.</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aphicFrame>
        <p:nvGraphicFramePr>
          <p:cNvPr id="6" name="Table 5"/>
          <p:cNvGraphicFramePr>
            <a:graphicFrameLocks noGrp="1"/>
          </p:cNvGraphicFramePr>
          <p:nvPr>
            <p:extLst>
              <p:ext uri="{D42A27DB-BD31-4B8C-83A1-F6EECF244321}">
                <p14:modId xmlns:p14="http://schemas.microsoft.com/office/powerpoint/2010/main" val="1579011935"/>
              </p:ext>
            </p:extLst>
          </p:nvPr>
        </p:nvGraphicFramePr>
        <p:xfrm>
          <a:off x="872442" y="2387022"/>
          <a:ext cx="16540830" cy="6801549"/>
        </p:xfrm>
        <a:graphic>
          <a:graphicData uri="http://schemas.openxmlformats.org/drawingml/2006/table">
            <a:tbl>
              <a:tblPr firstRow="1" bandRow="1">
                <a:tableStyleId>{5C22544A-7EE6-4342-B048-85BDC9FD1C3A}</a:tableStyleId>
              </a:tblPr>
              <a:tblGrid>
                <a:gridCol w="4972683"/>
                <a:gridCol w="462726"/>
                <a:gridCol w="462726"/>
                <a:gridCol w="462726"/>
                <a:gridCol w="462726"/>
                <a:gridCol w="462726"/>
                <a:gridCol w="462726"/>
                <a:gridCol w="462726"/>
                <a:gridCol w="462726"/>
                <a:gridCol w="462726"/>
                <a:gridCol w="462726"/>
                <a:gridCol w="462726"/>
                <a:gridCol w="485516"/>
                <a:gridCol w="439936"/>
                <a:gridCol w="462726"/>
                <a:gridCol w="462726"/>
                <a:gridCol w="462726"/>
                <a:gridCol w="462726"/>
                <a:gridCol w="462726"/>
                <a:gridCol w="462726"/>
                <a:gridCol w="462726"/>
                <a:gridCol w="462726"/>
                <a:gridCol w="462726"/>
                <a:gridCol w="462726"/>
                <a:gridCol w="462726"/>
                <a:gridCol w="462726"/>
              </a:tblGrid>
              <a:tr h="0">
                <a:tc>
                  <a:txBody>
                    <a:bodyPr/>
                    <a:lstStyle/>
                    <a:p>
                      <a:pPr algn="ctr"/>
                      <a:r>
                        <a:rPr lang="en-US" sz="2700" dirty="0" smtClean="0" b="0" i="0">
                          <a:latin typeface="Times New Roman"/>
                          <a:cs typeface="Times New Roman"/>
                          <a:solidFill>
                            <a:srgbClr val="FFFFFF"/>
                          </a:solidFill>
                        </a:rPr>
                        <a:t>상상자까 개발 일정
( 24.04.19 ~ 24.05.13)</a:t>
                      </a:r>
                      <a:endParaRPr lang="en-US" sz="27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19</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20</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21</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22</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23</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24</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25</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26</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27</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28</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29</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30</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1</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2</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3</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4</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5</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6</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7</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8</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9</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10</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11</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12</a:t>
                      </a:r>
                      <a:endParaRPr lang="en-US" sz="2000" dirty="0">
                        <a:latin typeface="Times New Roman"/>
                        <a:cs typeface="Times New Roman"/>
                      </a:endParaRPr>
                    </a:p>
                  </a:txBody>
                  <a:tcPr>
                    <a:solidFill>
                      <a:srgbClr val="C9B7A6"/>
                    </a:solidFill>
                  </a:tcPr>
                </a:tc>
                <a:tc>
                  <a:txBody>
                    <a:bodyPr/>
                    <a:lstStyle/>
                    <a:p>
                      <a:pPr algn="ctr"/>
                      <a:r>
                        <a:rPr lang="en-US" sz="2000" dirty="0" smtClean="0" b="0" i="0">
                          <a:latin typeface="Times New Roman"/>
                          <a:cs typeface="Times New Roman"/>
                          <a:solidFill>
                            <a:srgbClr val="FFFFFF"/>
                          </a:solidFill>
                        </a:rPr>
                        <a:t>13</a:t>
                      </a:r>
                      <a:endParaRPr lang="en-US" sz="2000" dirty="0">
                        <a:latin typeface="Times New Roman"/>
                        <a:cs typeface="Times New Roman"/>
                      </a:endParaRPr>
                    </a:p>
                  </a:txBody>
                  <a:tcPr>
                    <a:solidFill>
                      <a:srgbClr val="C9B7A6"/>
                    </a:solidFill>
                  </a:tcPr>
                </a:tc>
              </a:tr>
              <a:tr h="0">
                <a:tc>
                  <a:txBody>
                    <a:bodyPr/>
                    <a:lstStyle/>
                    <a:p>
                      <a:pPr algn="ctr"/>
                      <a:r>
                        <a:rPr lang="en-US" sz="2300" dirty="0" smtClean="0" b="0" i="0">
                          <a:latin typeface="Times New Roman"/>
                          <a:cs typeface="Times New Roman"/>
                          <a:solidFill>
                            <a:srgbClr val="787878"/>
                          </a:solidFill>
                        </a:rPr>
                        <a:t>기획서 작성</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요구사항 분석서 작성</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순서도 작성</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BBCECB"/>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ERD 작성</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CE8B62"/>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CE8B62"/>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DB 작업</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화면 설계</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BBCECB"/>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BBCECB"/>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프론트 작업</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기능 구현</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9B7A6"/>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r>
              <a:tr h="0">
                <a:tc>
                  <a:txBody>
                    <a:bodyPr/>
                    <a:lstStyle/>
                    <a:p>
                      <a:pPr algn="ctr"/>
                      <a:r>
                        <a:rPr lang="en-US" sz="2300" dirty="0" smtClean="0" b="0" i="0">
                          <a:latin typeface="Times New Roman"/>
                          <a:cs typeface="Times New Roman"/>
                          <a:solidFill>
                            <a:srgbClr val="787878"/>
                          </a:solidFill>
                        </a:rPr>
                        <a:t>기능 테스트 및 수정</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BBCECB"/>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BBCECB"/>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000000"/>
                    </a:solidFill>
                  </a:tcPr>
                </a:tc>
              </a:tr>
              <a:tr h="0">
                <a:tc>
                  <a:txBody>
                    <a:bodyPr/>
                    <a:lstStyle/>
                    <a:p>
                      <a:pPr algn="ctr"/>
                      <a:r>
                        <a:rPr lang="en-US" sz="2300" dirty="0" smtClean="0" b="0" i="0">
                          <a:latin typeface="Times New Roman"/>
                          <a:cs typeface="Times New Roman"/>
                          <a:solidFill>
                            <a:srgbClr val="787878"/>
                          </a:solidFill>
                        </a:rPr>
                        <a:t>발표 자료 작성 및 문서 작성</a:t>
                      </a:r>
                      <a:endParaRPr lang="en-US" sz="23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FFFFFF"/>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c>
                  <a:txBody>
                    <a:bodyPr/>
                    <a:lstStyle/>
                    <a:p>
                      <a:pPr algn="ctr"/>
                      <a:r>
                        <a:rPr lang="en-US" sz="2200" dirty="0" smtClean="0" b="0" i="0">
                          <a:latin typeface="Times New Roman"/>
                          <a:cs typeface="Times New Roman"/>
                          <a:solidFill>
                            <a:srgbClr val="787878"/>
                          </a:solidFill>
                        </a:rPr>
                        <a:t/>
                      </a:r>
                      <a:endParaRPr lang="en-US" sz="2200" dirty="0">
                        <a:latin typeface="Times New Roman"/>
                        <a:cs typeface="Times New Roman"/>
                      </a:endParaRPr>
                    </a:p>
                  </a:txBody>
                  <a:tcPr>
                    <a:solidFill>
                      <a:srgbClr val="CE8B62"/>
                    </a:solidFill>
                  </a:tcPr>
                </a:tc>
              </a:tr>
            </a:tbl>
          </a:graphicData>
        </a:graphic>
      </p:graphicFrame>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523959" y="726975"/>
            <a:ext cx="637080"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01</a:t>
            </a:r>
            <a:endParaRPr lang="en-US" dirty="0"/>
          </a:p>
        </p:txBody>
      </p:sp>
      <p:sp>
        <p:nvSpPr>
          <p:cNvPr id="11" name="Object 11"/>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개발 일정</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638336"/>
            <a:ext cx="3231149"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송성혜</a:t>
            </a:r>
            <a:endParaRPr lang="en-US" dirty="0"/>
          </a:p>
        </p:txBody>
      </p:sp>
      <p:sp>
        <p:nvSpPr>
          <p:cNvPr id="21" name="Object 21"/>
          <p:cNvSpPr txBox="1"/>
          <p:nvPr/>
        </p:nvSpPr>
        <p:spPr>
          <a:xfrm>
            <a:off x="2866538" y="2435281"/>
            <a:ext cx="19931570" cy="6671429"/>
          </a:xfrm>
          <a:prstGeom prst="rect">
            <a:avLst/>
          </a:prstGeom>
          <a:noFill/>
        </p:spPr>
        <p:txBody>
          <a:bodyPr anchor="ctr" wrap="square" rtlCol="0">
            <a:spAutoFit/>
          </a:bodyPr>
          <a:lstStyle/>
          <a:p>
            <a:r>
              <a:rPr lang="en-US" sz="2000" dirty="0" smtClean="0">
                <a:solidFill>
                  <a:srgbClr val="1c2f69"/>
                </a:solidFill>
                <a:latin typeface="Gmarket Sans Medium" pitchFamily="34" charset="0"/>
                <a:cs typeface="Gmarket Sans Medium" pitchFamily="34" charset="0"/>
              </a:rPr>
              <a:t>이번 프로젝트를 통해 프론트엔드와 백엔드 양쪽에서 많은 성장을 이루었습니다. 프론트엔드에서는 특히 CSS의 position과 grid를 효과적으로 활용하게 되면서, 그동안 어려웠던 이론들이 자연스럽게 익숙해졌습니다.</a:t>
            </a:r>
            <a:r>
              <a:rPr lang="en-US" dirty="0" smtClean="0"/>
              <a:t/>
            </a:r>
          </a:p>
          <a:p>
            <a:r>
              <a:rPr lang="en-US" dirty="0" smtClean="0"/>
              <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백엔드 작업에서는 실제 요청을 보내고 데이터를 받아 수정하여 화면에 출력하는 과정이 매우 흥미로웠습니다. 물론 요청이 제대로 처리되지 않거나 데이터베이스 쿼리에 문제가 생기는 경우도 있었지만, 이러한 에러를 console.log나 System.out.println을 통해 확인하고 해결하는 과정이 큰 재미를 주었습니다. 에러를 검색하고 해결하면서 문제 해결 능력도 많이 향상되었습니다.</a:t>
            </a:r>
            <a:r>
              <a:rPr lang="en-US" dirty="0" smtClean="0"/>
              <a:t/>
            </a:r>
          </a:p>
          <a:p>
            <a:r>
              <a:rPr lang="en-US" dirty="0" smtClean="0"/>
              <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이번 경험을 통해 프론트엔드와 백엔드 모두에서 많은 성장을 이룰 수 있었습니다. 프로젝트를 진행하면서 쌓은 지식과 경험이 앞으로의 개발 작업에 큰 도움이 될 거 같습니다.</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738336"/>
            <a:ext cx="3185714"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정원혁</a:t>
            </a:r>
            <a:endParaRPr lang="en-US" dirty="0"/>
          </a:p>
        </p:txBody>
      </p:sp>
      <p:sp>
        <p:nvSpPr>
          <p:cNvPr id="21" name="Object 21"/>
          <p:cNvSpPr txBox="1"/>
          <p:nvPr/>
        </p:nvSpPr>
        <p:spPr>
          <a:xfrm>
            <a:off x="2866538" y="2501948"/>
            <a:ext cx="19931570" cy="6538095"/>
          </a:xfrm>
          <a:prstGeom prst="rect">
            <a:avLst/>
          </a:prstGeom>
          <a:noFill/>
        </p:spPr>
        <p:txBody>
          <a:bodyPr anchor="ctr" wrap="square" rtlCol="0">
            <a:spAutoFit/>
          </a:bodyPr>
          <a:lstStyle/>
          <a:p>
            <a:r>
              <a:rPr lang="en-US" sz="2000" dirty="0" smtClean="0">
                <a:solidFill>
                  <a:srgbClr val="1c2f69"/>
                </a:solidFill>
                <a:latin typeface="Gmarket Sans Medium" pitchFamily="34" charset="0"/>
                <a:cs typeface="Gmarket Sans Medium" pitchFamily="34" charset="0"/>
              </a:rPr>
              <a:t>프로젝트 진행 전 할 수 있을까에 대한 두려움이 많았습니다. </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직접 인터넷을 찾아보며 게시판 만들기도 해보았지만 벽에 부딛힐 때가 많았습니다. </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프론트 작업을 하면서는 어떤 화면을 구성해야겠다 라는 기초 틀을 잡고 작업을 하니 훨씬 수월했고 dao안에서 어떤 항목에 대해 물음표 변수로 처리를 해야하는지, 어떤 결과를 들고 dto에 담아 jsp 페이지에서 EL로 처리를 해야되는지 많이 배우고 이해할 수 있는 시간이었습니다. </a:t>
            </a:r>
            <a:r>
              <a:rPr lang="en-US" dirty="0" smtClean="0"/>
              <a:t/>
            </a:r>
          </a:p>
          <a:p>
            <a:r>
              <a:rPr lang="en-US" dirty="0" smtClean="0"/>
              <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힘들고 누군가의 코드를 보고 그냥 결과물만 뽑아내고 싶다라는 생각도 많았지만 직접 몸소 부딛혀보고 떠오르는 생각을 코드로 작성하고 구현하고자 하는걸 성공했을 때 뿌듯함은 배가 됐습니다. 이번 프로젝트를 통해 앞으로도 많은 어려운 상황이 닥쳐도 해결해나가는 재미도 느낄 수 있었고 앞으로 이런 과정을 더 경험해서 성장할 수 있는 발판을 마련할 수 있었던 것 같습니다.</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sp>
        <p:nvSpPr>
          <p:cNvPr id="5" name="Object 5"/>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회고</a:t>
            </a:r>
            <a:endParaRPr lang="en-US" dirty="0"/>
          </a:p>
        </p:txBody>
      </p:sp>
      <p:grpSp>
        <p:nvGrpSpPr>
          <p:cNvPr id="1002" name="그룹 1002"/>
          <p:cNvGrpSpPr/>
          <p:nvPr/>
        </p:nvGrpSpPr>
        <p:grpSpPr>
          <a:xfrm>
            <a:off x="412695" y="376314"/>
            <a:ext cx="859607" cy="1030160"/>
            <a:chOff x="412695" y="376314"/>
            <a:chExt cx="859607" cy="1030160"/>
          </a:xfrm>
        </p:grpSpPr>
        <p:pic>
          <p:nvPicPr>
            <p:cNvPr id="7" name="Object 6"/>
            <p:cNvPicPr>
              <a:picLocks noChangeAspect="1"/>
            </p:cNvPicPr>
            <p:nvPr/>
          </p:nvPicPr>
          <p:blipFill>
            <a:blip r:embed="rId3" cstate="print"/>
            <a:stretch>
              <a:fillRect/>
            </a:stretch>
          </p:blipFill>
          <p:spPr>
            <a:xfrm>
              <a:off x="412695" y="376314"/>
              <a:ext cx="859607" cy="1030160"/>
            </a:xfrm>
            <a:prstGeom prst="rect">
              <a:avLst/>
            </a:prstGeom>
          </p:spPr>
        </p:pic>
      </p:grpSp>
      <p:sp>
        <p:nvSpPr>
          <p:cNvPr id="9" name="Object 9"/>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0" name="Object 10"/>
          <p:cNvSpPr txBox="1"/>
          <p:nvPr/>
        </p:nvSpPr>
        <p:spPr>
          <a:xfrm>
            <a:off x="482104" y="729489"/>
            <a:ext cx="720789" cy="709193"/>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04</a:t>
            </a:r>
            <a:endParaRPr lang="en-US" dirty="0"/>
          </a:p>
        </p:txBody>
      </p:sp>
      <p:grpSp>
        <p:nvGrpSpPr>
          <p:cNvPr id="1003" name="그룹 1003"/>
          <p:cNvGrpSpPr/>
          <p:nvPr/>
        </p:nvGrpSpPr>
        <p:grpSpPr>
          <a:xfrm>
            <a:off x="1444258" y="2638336"/>
            <a:ext cx="15397198" cy="6265318"/>
            <a:chOff x="1444258" y="2638336"/>
            <a:chExt cx="15397198" cy="6265318"/>
          </a:xfrm>
        </p:grpSpPr>
        <p:pic>
          <p:nvPicPr>
            <p:cNvPr id="12" name="Object 11"/>
            <p:cNvPicPr>
              <a:picLocks noChangeAspect="1"/>
            </p:cNvPicPr>
            <p:nvPr/>
          </p:nvPicPr>
          <p:blipFill>
            <a:blip r:embed="rId4" cstate="print"/>
            <a:stretch>
              <a:fillRect/>
            </a:stretch>
          </p:blipFill>
          <p:spPr>
            <a:xfrm>
              <a:off x="1444258" y="2638336"/>
              <a:ext cx="15397198" cy="6265318"/>
            </a:xfrm>
            <a:prstGeom prst="rect">
              <a:avLst/>
            </a:prstGeom>
          </p:spPr>
        </p:pic>
      </p:grpSp>
      <p:grpSp>
        <p:nvGrpSpPr>
          <p:cNvPr id="1004" name="그룹 1004"/>
          <p:cNvGrpSpPr/>
          <p:nvPr/>
        </p:nvGrpSpPr>
        <p:grpSpPr>
          <a:xfrm>
            <a:off x="621840" y="1994411"/>
            <a:ext cx="2244697" cy="2244697"/>
            <a:chOff x="621840" y="1994411"/>
            <a:chExt cx="2244697" cy="2244697"/>
          </a:xfrm>
        </p:grpSpPr>
        <p:pic>
          <p:nvPicPr>
            <p:cNvPr id="15" name="Object 14"/>
            <p:cNvPicPr>
              <a:picLocks noChangeAspect="1"/>
            </p:cNvPicPr>
            <p:nvPr/>
          </p:nvPicPr>
          <p:blipFill>
            <a:blip r:embed="rId5" cstate="print"/>
            <a:stretch>
              <a:fillRect/>
            </a:stretch>
          </p:blipFill>
          <p:spPr>
            <a:xfrm>
              <a:off x="621840" y="1994411"/>
              <a:ext cx="2244697" cy="2244697"/>
            </a:xfrm>
            <a:prstGeom prst="rect">
              <a:avLst/>
            </a:prstGeom>
          </p:spPr>
        </p:pic>
      </p:grpSp>
      <p:grpSp>
        <p:nvGrpSpPr>
          <p:cNvPr id="1005" name="그룹 1005"/>
          <p:cNvGrpSpPr/>
          <p:nvPr/>
        </p:nvGrpSpPr>
        <p:grpSpPr>
          <a:xfrm>
            <a:off x="1139412" y="2425349"/>
            <a:ext cx="1211545" cy="1382822"/>
            <a:chOff x="1139412" y="2425349"/>
            <a:chExt cx="1211545" cy="1382822"/>
          </a:xfrm>
        </p:grpSpPr>
        <p:pic>
          <p:nvPicPr>
            <p:cNvPr id="18" name="Object 17"/>
            <p:cNvPicPr>
              <a:picLocks noChangeAspect="1"/>
            </p:cNvPicPr>
            <p:nvPr/>
          </p:nvPicPr>
          <p:blipFill>
            <a:blip r:embed="rId6" cstate="print"/>
            <a:stretch>
              <a:fillRect/>
            </a:stretch>
          </p:blipFill>
          <p:spPr>
            <a:xfrm>
              <a:off x="1139412" y="2425349"/>
              <a:ext cx="1211545" cy="1382822"/>
            </a:xfrm>
            <a:prstGeom prst="rect">
              <a:avLst/>
            </a:prstGeom>
          </p:spPr>
        </p:pic>
      </p:grpSp>
      <p:sp>
        <p:nvSpPr>
          <p:cNvPr id="20" name="Object 20"/>
          <p:cNvSpPr txBox="1"/>
          <p:nvPr/>
        </p:nvSpPr>
        <p:spPr>
          <a:xfrm>
            <a:off x="2862514" y="1638336"/>
            <a:ext cx="3231149" cy="1200000"/>
          </a:xfrm>
          <a:prstGeom prst="rect">
            <a:avLst/>
          </a:prstGeom>
          <a:noFill/>
        </p:spPr>
        <p:txBody>
          <a:bodyPr anchor="ctr" wrap="square" rtlCol="0">
            <a:spAutoFit/>
          </a:bodyPr>
          <a:lstStyle/>
          <a:p>
            <a:r>
              <a:rPr lang="en-US" sz="4500" spc="-200" kern="0" dirty="0" smtClean="0">
                <a:solidFill>
                  <a:srgbClr val="ffb352"/>
                </a:solidFill>
                <a:latin typeface="Gmarket Sans Bold" pitchFamily="34" charset="0"/>
                <a:cs typeface="Gmarket Sans Bold" pitchFamily="34" charset="0"/>
              </a:rPr>
              <a:t>황시원</a:t>
            </a:r>
            <a:endParaRPr lang="en-US" dirty="0"/>
          </a:p>
        </p:txBody>
      </p:sp>
      <p:sp>
        <p:nvSpPr>
          <p:cNvPr id="21" name="Object 21"/>
          <p:cNvSpPr txBox="1"/>
          <p:nvPr/>
        </p:nvSpPr>
        <p:spPr>
          <a:xfrm>
            <a:off x="2733647" y="3106710"/>
            <a:ext cx="19931570" cy="5328571"/>
          </a:xfrm>
          <a:prstGeom prst="rect">
            <a:avLst/>
          </a:prstGeom>
          <a:noFill/>
        </p:spPr>
        <p:txBody>
          <a:bodyPr anchor="ctr" wrap="square" rtlCol="0">
            <a:spAutoFit/>
          </a:bodyPr>
          <a:lstStyle/>
          <a:p>
            <a:r>
              <a:rPr lang="en-US" sz="2000" dirty="0" smtClean="0">
                <a:solidFill>
                  <a:srgbClr val="1c2f69"/>
                </a:solidFill>
                <a:latin typeface="Gmarket Sans Medium" pitchFamily="34" charset="0"/>
                <a:cs typeface="Gmarket Sans Medium" pitchFamily="34" charset="0"/>
              </a:rPr>
              <a:t>이번 프로젝트를 통해 Servlet/JSP가 동작하는 원리에 대해 깊게 이해하는 시간이 되었습니다. 서버와 클라이언트 간의 상호작용을 명확히 이해하게 되었고, 이를 통해 웹 애플리케이션 개발에 대한 자신감을 얻었습니다.</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또한, 사용자 화면을 위해 AJAX를 사용하면서 데이터를 실시간으로 받아오는 과정에서 어려움도 있었지만, 데이터를 실시간으로 확인할 수 있는 편리함을 느끼며 화면 구성에 많은 신경을 썼습니다. AJAX를 통해 비동기식 데이터 처리를 구현하면서 사용자 경험을 향상시키는 방법을 배웠고, 클라이언트와 서버 간의 데이터 통신을 원활하게 하는 방법에 대해 깊이 이해하게 되었습니다.</a:t>
            </a:r>
            <a:r>
              <a:rPr lang="en-US" dirty="0" smtClean="0"/>
              <a:t/>
            </a:r>
          </a:p>
          <a:p>
            <a:r>
              <a:rPr lang="en-US" dirty="0" smtClean="0"/>
              <a:t/>
            </a:r>
            <a:r>
              <a:rPr lang="en-US" sz="2000" dirty="0" smtClean="0">
                <a:solidFill>
                  <a:srgbClr val="1c2f69"/>
                </a:solidFill>
                <a:latin typeface="Gmarket Sans Medium" pitchFamily="34" charset="0"/>
                <a:cs typeface="Gmarket Sans Medium" pitchFamily="34" charset="0"/>
              </a:rPr>
              <a:t>JDBC를 이용해 데이터를 받아오는 과정에서는 코드가 깔끔하지 않아 그 점이 좀 아쉬웠지만 개선하기 더 노력하는 시간을 가져야 겠다고  생각했습니다</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478510" y="832640"/>
            <a:ext cx="13328695" cy="8660186"/>
            <a:chOff x="2478510" y="832640"/>
            <a:chExt cx="13328695" cy="8660186"/>
          </a:xfrm>
        </p:grpSpPr>
        <p:pic>
          <p:nvPicPr>
            <p:cNvPr id="3" name="Object 2"/>
            <p:cNvPicPr>
              <a:picLocks noChangeAspect="1"/>
            </p:cNvPicPr>
            <p:nvPr/>
          </p:nvPicPr>
          <p:blipFill>
            <a:blip r:embed="rId2" cstate="print"/>
            <a:stretch>
              <a:fillRect/>
            </a:stretch>
          </p:blipFill>
          <p:spPr>
            <a:xfrm>
              <a:off x="2478510" y="832640"/>
              <a:ext cx="13328695" cy="8660186"/>
            </a:xfrm>
            <a:prstGeom prst="rect">
              <a:avLst/>
            </a:prstGeom>
          </p:spPr>
        </p:pic>
      </p:grpSp>
      <p:sp>
        <p:nvSpPr>
          <p:cNvPr id="5" name="Object 5"/>
          <p:cNvSpPr txBox="1"/>
          <p:nvPr/>
        </p:nvSpPr>
        <p:spPr>
          <a:xfrm>
            <a:off x="8817382" y="4263549"/>
            <a:ext cx="6485286" cy="1420206"/>
          </a:xfrm>
          <a:prstGeom prst="rect">
            <a:avLst/>
          </a:prstGeom>
          <a:noFill/>
        </p:spPr>
        <p:txBody>
          <a:bodyPr anchor="ctr" wrap="square" rtlCol="0">
            <a:spAutoFit/>
          </a:bodyPr>
          <a:lstStyle/>
          <a:p>
            <a:pPr algn="ctr"/>
            <a:r>
              <a:rPr lang="en-US" sz="5300" spc="-500" kern="0" dirty="0" smtClean="0">
                <a:solidFill>
                  <a:srgbClr val="2fa599"/>
                </a:solidFill>
                <a:latin typeface="Gmarket Sans Bold" pitchFamily="34" charset="0"/>
                <a:cs typeface="Gmarket Sans Bold" pitchFamily="34" charset="0"/>
              </a:rPr>
              <a:t>구조 소개</a:t>
            </a:r>
            <a:endParaRPr lang="en-US" dirty="0"/>
          </a:p>
        </p:txBody>
      </p:sp>
      <p:sp>
        <p:nvSpPr>
          <p:cNvPr id="6" name="Object 6"/>
          <p:cNvSpPr txBox="1"/>
          <p:nvPr/>
        </p:nvSpPr>
        <p:spPr>
          <a:xfrm>
            <a:off x="4348633" y="3378394"/>
            <a:ext cx="3359741" cy="1274144"/>
          </a:xfrm>
          <a:prstGeom prst="rect">
            <a:avLst/>
          </a:prstGeom>
          <a:noFill/>
        </p:spPr>
        <p:txBody>
          <a:bodyPr anchor="ctr" wrap="square" rtlCol="0">
            <a:spAutoFit/>
          </a:bodyPr>
          <a:lstStyle/>
          <a:p>
            <a:pPr algn="ctr"/>
            <a:r>
              <a:rPr lang="en-US" sz="4800" spc="-200" kern="0" dirty="0" smtClean="0">
                <a:solidFill>
                  <a:srgbClr val="ffffff"/>
                </a:solidFill>
                <a:latin typeface="Gmarket Sans Bold" pitchFamily="34" charset="0"/>
                <a:cs typeface="Gmarket Sans Bold" pitchFamily="34" charset="0"/>
              </a:rPr>
              <a:t>PART</a:t>
            </a:r>
            <a:endParaRPr lang="en-US" dirty="0"/>
          </a:p>
        </p:txBody>
      </p:sp>
      <p:sp>
        <p:nvSpPr>
          <p:cNvPr id="7" name="Object 7"/>
          <p:cNvSpPr txBox="1"/>
          <p:nvPr/>
        </p:nvSpPr>
        <p:spPr>
          <a:xfrm>
            <a:off x="4209599" y="3629859"/>
            <a:ext cx="3637810" cy="3624899"/>
          </a:xfrm>
          <a:prstGeom prst="rect">
            <a:avLst/>
          </a:prstGeom>
          <a:noFill/>
        </p:spPr>
        <p:txBody>
          <a:bodyPr anchor="ctr" wrap="square" rtlCol="0">
            <a:spAutoFit/>
          </a:bodyPr>
          <a:lstStyle/>
          <a:p>
            <a:pPr algn="ctr"/>
            <a:r>
              <a:rPr lang="en-US" sz="13600" spc="-500" kern="0" dirty="0" smtClean="0">
                <a:solidFill>
                  <a:srgbClr val="ffffff"/>
                </a:solidFill>
                <a:latin typeface="Gmarket Sans Bold" pitchFamily="34" charset="0"/>
                <a:cs typeface="Gmarket Sans Bold" pitchFamily="34" charset="0"/>
              </a:rPr>
              <a:t>02</a:t>
            </a:r>
            <a:endParaRPr lang="en-US" dirty="0"/>
          </a:p>
        </p:txBody>
      </p:sp>
      <p:grpSp>
        <p:nvGrpSpPr>
          <p:cNvPr id="1002" name="그룹 1002"/>
          <p:cNvGrpSpPr/>
          <p:nvPr/>
        </p:nvGrpSpPr>
        <p:grpSpPr>
          <a:xfrm>
            <a:off x="11585495" y="3085127"/>
            <a:ext cx="642398" cy="581466"/>
            <a:chOff x="11585495" y="3085127"/>
            <a:chExt cx="642398" cy="581466"/>
          </a:xfrm>
        </p:grpSpPr>
        <p:pic>
          <p:nvPicPr>
            <p:cNvPr id="9" name="Object 8"/>
            <p:cNvPicPr>
              <a:picLocks noChangeAspect="1"/>
            </p:cNvPicPr>
            <p:nvPr/>
          </p:nvPicPr>
          <p:blipFill>
            <a:blip r:embed="rId3" cstate="print"/>
            <a:stretch>
              <a:fillRect/>
            </a:stretch>
          </p:blipFill>
          <p:spPr>
            <a:xfrm>
              <a:off x="11585495" y="3085127"/>
              <a:ext cx="642398" cy="581466"/>
            </a:xfrm>
            <a:prstGeom prst="rect">
              <a:avLst/>
            </a:prstGeom>
          </p:spPr>
        </p:pic>
      </p:grpSp>
      <p:grpSp>
        <p:nvGrpSpPr>
          <p:cNvPr id="1003" name="그룹 1003"/>
          <p:cNvGrpSpPr/>
          <p:nvPr/>
        </p:nvGrpSpPr>
        <p:grpSpPr>
          <a:xfrm>
            <a:off x="11585495" y="6027470"/>
            <a:ext cx="642398" cy="581466"/>
            <a:chOff x="11585495" y="6027470"/>
            <a:chExt cx="642398" cy="581466"/>
          </a:xfrm>
        </p:grpSpPr>
        <p:pic>
          <p:nvPicPr>
            <p:cNvPr id="12" name="Object 11"/>
            <p:cNvPicPr>
              <a:picLocks noChangeAspect="1"/>
            </p:cNvPicPr>
            <p:nvPr/>
          </p:nvPicPr>
          <p:blipFill>
            <a:blip r:embed="rId4" cstate="print"/>
            <a:stretch>
              <a:fillRect/>
            </a:stretch>
          </p:blipFill>
          <p:spPr>
            <a:xfrm>
              <a:off x="11585495" y="6027470"/>
              <a:ext cx="642398" cy="581466"/>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063158" y="637116"/>
            <a:ext cx="17297635" cy="622842"/>
            <a:chOff x="1063158" y="637116"/>
            <a:chExt cx="17297635" cy="622842"/>
          </a:xfrm>
        </p:grpSpPr>
        <p:pic>
          <p:nvPicPr>
            <p:cNvPr id="3" name="Object 2"/>
            <p:cNvPicPr>
              <a:picLocks noChangeAspect="1"/>
            </p:cNvPicPr>
            <p:nvPr/>
          </p:nvPicPr>
          <p:blipFill>
            <a:blip r:embed="rId2" cstate="print"/>
            <a:stretch>
              <a:fillRect/>
            </a:stretch>
          </p:blipFill>
          <p:spPr>
            <a:xfrm>
              <a:off x="1063158" y="637116"/>
              <a:ext cx="17297635" cy="622842"/>
            </a:xfrm>
            <a:prstGeom prst="rect">
              <a:avLst/>
            </a:prstGeom>
          </p:spPr>
        </p:pic>
      </p:grpSp>
      <p:grpSp>
        <p:nvGrpSpPr>
          <p:cNvPr id="1002" name="그룹 1002"/>
          <p:cNvGrpSpPr/>
          <p:nvPr/>
        </p:nvGrpSpPr>
        <p:grpSpPr>
          <a:xfrm>
            <a:off x="412695" y="376314"/>
            <a:ext cx="859607" cy="1030160"/>
            <a:chOff x="412695" y="376314"/>
            <a:chExt cx="859607" cy="1030160"/>
          </a:xfrm>
        </p:grpSpPr>
        <p:pic>
          <p:nvPicPr>
            <p:cNvPr id="6" name="Object 5"/>
            <p:cNvPicPr>
              <a:picLocks noChangeAspect="1"/>
            </p:cNvPicPr>
            <p:nvPr/>
          </p:nvPicPr>
          <p:blipFill>
            <a:blip r:embed="rId3" cstate="print"/>
            <a:stretch>
              <a:fillRect/>
            </a:stretch>
          </p:blipFill>
          <p:spPr>
            <a:xfrm>
              <a:off x="412695" y="376314"/>
              <a:ext cx="859607" cy="1030160"/>
            </a:xfrm>
            <a:prstGeom prst="rect">
              <a:avLst/>
            </a:prstGeom>
          </p:spPr>
        </p:pic>
      </p:grpSp>
      <p:grpSp>
        <p:nvGrpSpPr>
          <p:cNvPr id="1003" name="그룹 1003"/>
          <p:cNvGrpSpPr/>
          <p:nvPr/>
        </p:nvGrpSpPr>
        <p:grpSpPr>
          <a:xfrm>
            <a:off x="232020" y="2205431"/>
            <a:ext cx="17821673" cy="6638424"/>
            <a:chOff x="232020" y="2205431"/>
            <a:chExt cx="17821673" cy="6638424"/>
          </a:xfrm>
        </p:grpSpPr>
        <p:pic>
          <p:nvPicPr>
            <p:cNvPr id="9" name="Object 8"/>
            <p:cNvPicPr>
              <a:picLocks noChangeAspect="1"/>
            </p:cNvPicPr>
            <p:nvPr/>
          </p:nvPicPr>
          <p:blipFill>
            <a:blip r:embed="rId4" cstate="print"/>
            <a:stretch>
              <a:fillRect/>
            </a:stretch>
          </p:blipFill>
          <p:spPr>
            <a:xfrm>
              <a:off x="232020" y="2205431"/>
              <a:ext cx="17821673" cy="6638424"/>
            </a:xfrm>
            <a:prstGeom prst="rect">
              <a:avLst/>
            </a:prstGeom>
          </p:spPr>
        </p:pic>
      </p:grpSp>
      <p:sp>
        <p:nvSpPr>
          <p:cNvPr id="11" name="Object 11"/>
          <p:cNvSpPr txBox="1"/>
          <p:nvPr/>
        </p:nvSpPr>
        <p:spPr>
          <a:xfrm>
            <a:off x="511511" y="677429"/>
            <a:ext cx="661976" cy="251047"/>
          </a:xfrm>
          <a:prstGeom prst="rect">
            <a:avLst/>
          </a:prstGeom>
          <a:noFill/>
        </p:spPr>
        <p:txBody>
          <a:bodyPr anchor="ctr" wrap="square" rtlCol="0">
            <a:spAutoFit/>
          </a:bodyPr>
          <a:lstStyle/>
          <a:p>
            <a:pPr algn="ctr"/>
            <a:r>
              <a:rPr lang="en-US" sz="900" dirty="0" smtClean="0">
                <a:solidFill>
                  <a:srgbClr val="ffffff"/>
                </a:solidFill>
                <a:latin typeface="Gmarket Sans Bold" pitchFamily="34" charset="0"/>
                <a:cs typeface="Gmarket Sans Bold" pitchFamily="34" charset="0"/>
              </a:rPr>
              <a:t>PART</a:t>
            </a:r>
            <a:endParaRPr lang="en-US" dirty="0"/>
          </a:p>
        </p:txBody>
      </p:sp>
      <p:sp>
        <p:nvSpPr>
          <p:cNvPr id="12" name="Object 12"/>
          <p:cNvSpPr txBox="1"/>
          <p:nvPr/>
        </p:nvSpPr>
        <p:spPr>
          <a:xfrm>
            <a:off x="482104" y="726975"/>
            <a:ext cx="720789" cy="714221"/>
          </a:xfrm>
          <a:prstGeom prst="rect">
            <a:avLst/>
          </a:prstGeom>
          <a:noFill/>
        </p:spPr>
        <p:txBody>
          <a:bodyPr anchor="ctr" wrap="square" rtlCol="0">
            <a:spAutoFit/>
          </a:bodyPr>
          <a:lstStyle/>
          <a:p>
            <a:pPr algn="ctr"/>
            <a:r>
              <a:rPr lang="en-US" sz="2700" spc="-100" kern="0" dirty="0" smtClean="0">
                <a:solidFill>
                  <a:srgbClr val="ffffff"/>
                </a:solidFill>
                <a:latin typeface="Gmarket Sans Bold" pitchFamily="34" charset="0"/>
                <a:cs typeface="Gmarket Sans Bold" pitchFamily="34" charset="0"/>
              </a:rPr>
              <a:t>02</a:t>
            </a:r>
            <a:endParaRPr lang="en-US" dirty="0"/>
          </a:p>
        </p:txBody>
      </p:sp>
      <p:sp>
        <p:nvSpPr>
          <p:cNvPr id="13" name="Object 13"/>
          <p:cNvSpPr txBox="1"/>
          <p:nvPr/>
        </p:nvSpPr>
        <p:spPr>
          <a:xfrm>
            <a:off x="1420620" y="638173"/>
            <a:ext cx="5393990" cy="671436"/>
          </a:xfrm>
          <a:prstGeom prst="rect">
            <a:avLst/>
          </a:prstGeom>
          <a:noFill/>
        </p:spPr>
        <p:txBody>
          <a:bodyPr anchor="ctr" wrap="square" rtlCol="0">
            <a:spAutoFit/>
          </a:bodyPr>
          <a:lstStyle/>
          <a:p>
            <a:r>
              <a:rPr lang="en-US" sz="2500" spc="-100" kern="0" dirty="0" smtClean="0">
                <a:solidFill>
                  <a:srgbClr val="ffffff"/>
                </a:solidFill>
                <a:latin typeface="Gmarket Sans Bold" pitchFamily="34" charset="0"/>
                <a:cs typeface="Gmarket Sans Bold" pitchFamily="34" charset="0"/>
              </a:rPr>
              <a:t>순서도 - 관리자</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vector>
  </TitlesOfParts>
  <Company>officegen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officegen</dc:creator>
  <cp:lastModifiedBy>officegen</cp:lastModifiedBy>
  <cp:revision>1</cp:revision>
  <dcterms:created xsi:type="dcterms:W3CDTF">2024-05-17T17:38:57Z</dcterms:created>
  <dcterms:modified xsi:type="dcterms:W3CDTF">2024-05-17T17:38:57Z</dcterms:modified>
</cp:coreProperties>
</file>